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8" r:id="rId2"/>
  </p:sldIdLst>
  <p:sldSz cx="30279975" cy="42808525"/>
  <p:notesSz cx="6858000" cy="9144000"/>
  <p:defaultTextStyle>
    <a:defPPr>
      <a:defRPr lang="nl-NL"/>
    </a:defPPr>
    <a:lvl1pPr algn="l" defTabSz="4175125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ヒラギノ角ゴ Pro W3" charset="-128"/>
        <a:cs typeface="+mn-cs"/>
      </a:defRPr>
    </a:lvl1pPr>
    <a:lvl2pPr marL="2087563" indent="-1630363" algn="l" defTabSz="4175125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ヒラギノ角ゴ Pro W3" charset="-128"/>
        <a:cs typeface="+mn-cs"/>
      </a:defRPr>
    </a:lvl2pPr>
    <a:lvl3pPr marL="4175125" indent="-3260725" algn="l" defTabSz="4175125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ヒラギノ角ゴ Pro W3" charset="-128"/>
        <a:cs typeface="+mn-cs"/>
      </a:defRPr>
    </a:lvl3pPr>
    <a:lvl4pPr marL="6264275" indent="-4892675" algn="l" defTabSz="4175125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ヒラギノ角ゴ Pro W3" charset="-128"/>
        <a:cs typeface="+mn-cs"/>
      </a:defRPr>
    </a:lvl4pPr>
    <a:lvl5pPr marL="8351838" indent="-6523038" algn="l" defTabSz="4175125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ヒラギノ角ゴ Pro W3" charset="-128"/>
        <a:cs typeface="+mn-cs"/>
      </a:defRPr>
    </a:lvl5pPr>
    <a:lvl6pPr marL="2286000" algn="l" defTabSz="914400" rtl="0" eaLnBrk="1" latinLnBrk="0" hangingPunct="1">
      <a:defRPr sz="8200" kern="1200">
        <a:solidFill>
          <a:schemeClr val="tx1"/>
        </a:solidFill>
        <a:latin typeface="Arial" charset="0"/>
        <a:ea typeface="ヒラギノ角ゴ Pro W3" charset="-128"/>
        <a:cs typeface="+mn-cs"/>
      </a:defRPr>
    </a:lvl6pPr>
    <a:lvl7pPr marL="2743200" algn="l" defTabSz="914400" rtl="0" eaLnBrk="1" latinLnBrk="0" hangingPunct="1">
      <a:defRPr sz="8200" kern="1200">
        <a:solidFill>
          <a:schemeClr val="tx1"/>
        </a:solidFill>
        <a:latin typeface="Arial" charset="0"/>
        <a:ea typeface="ヒラギノ角ゴ Pro W3" charset="-128"/>
        <a:cs typeface="+mn-cs"/>
      </a:defRPr>
    </a:lvl7pPr>
    <a:lvl8pPr marL="3200400" algn="l" defTabSz="914400" rtl="0" eaLnBrk="1" latinLnBrk="0" hangingPunct="1">
      <a:defRPr sz="8200" kern="1200">
        <a:solidFill>
          <a:schemeClr val="tx1"/>
        </a:solidFill>
        <a:latin typeface="Arial" charset="0"/>
        <a:ea typeface="ヒラギノ角ゴ Pro W3" charset="-128"/>
        <a:cs typeface="+mn-cs"/>
      </a:defRPr>
    </a:lvl8pPr>
    <a:lvl9pPr marL="3657600" algn="l" defTabSz="914400" rtl="0" eaLnBrk="1" latinLnBrk="0" hangingPunct="1">
      <a:defRPr sz="8200" kern="1200">
        <a:solidFill>
          <a:schemeClr val="tx1"/>
        </a:solidFill>
        <a:latin typeface="Arial" charset="0"/>
        <a:ea typeface="ヒラギノ角ゴ Pro W3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31"/>
    <a:srgbClr val="51FFC5"/>
    <a:srgbClr val="8DF478"/>
    <a:srgbClr val="C0D597"/>
    <a:srgbClr val="FFFF99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4629" autoAdjust="0"/>
  </p:normalViewPr>
  <p:slideViewPr>
    <p:cSldViewPr>
      <p:cViewPr>
        <p:scale>
          <a:sx n="33" d="100"/>
          <a:sy n="33" d="100"/>
        </p:scale>
        <p:origin x="-234" y="72"/>
      </p:cViewPr>
      <p:guideLst>
        <p:guide orient="horz" pos="13483"/>
        <p:guide pos="953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A2B4B0-D7F7-432D-B40D-7FA638526398}" type="datetimeFigureOut">
              <a:rPr lang="en-US" smtClean="0"/>
              <a:t>5/5/2015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16150" y="685800"/>
            <a:ext cx="24257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2156C5-EEF6-465F-878E-B29F9E249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94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156C5-EEF6-465F-878E-B29F9E2499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56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MIRA Poster A0 UT 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488" y="41121013"/>
            <a:ext cx="10850562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Afbeelding 4" descr="CTIT Poster A0 Elemen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13"/>
            <a:ext cx="5045075" cy="4280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CTIT logo RGB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388" y="1122363"/>
            <a:ext cx="5626100" cy="222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399252" y="4369995"/>
            <a:ext cx="23956897" cy="238947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>
              <a:defRPr sz="8800" b="1" cap="all" spc="-300" baseline="0"/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0"/>
          </p:nvPr>
        </p:nvSpPr>
        <p:spPr>
          <a:xfrm>
            <a:off x="5424488" y="7116762"/>
            <a:ext cx="23931562" cy="33004256"/>
          </a:xfrm>
        </p:spPr>
        <p:txBody>
          <a:bodyPr/>
          <a:lstStyle>
            <a:lvl3pPr>
              <a:defRPr baseline="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66622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5424488" y="7116763"/>
            <a:ext cx="23931562" cy="3236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2"/>
            <a:r>
              <a:rPr lang="nl-NL" altLang="en-US" smtClean="0"/>
              <a:t>Eerste Niveau</a:t>
            </a:r>
          </a:p>
          <a:p>
            <a:pPr lvl="3"/>
            <a:r>
              <a:rPr lang="nl-NL" altLang="en-US" smtClean="0"/>
              <a:t>Tweede niveau</a:t>
            </a:r>
          </a:p>
          <a:p>
            <a:pPr lvl="4"/>
            <a:r>
              <a:rPr lang="nl-NL" altLang="en-US" smtClean="0"/>
              <a:t>Derde niveau</a:t>
            </a:r>
          </a:p>
          <a:p>
            <a:pPr lvl="4"/>
            <a:r>
              <a:rPr lang="nl-NL" altLang="en-US" smtClean="0"/>
              <a:t>Vierde niveau</a:t>
            </a:r>
          </a:p>
          <a:p>
            <a:pPr lvl="4"/>
            <a:r>
              <a:rPr lang="nl-NL" altLang="en-US" smtClean="0"/>
              <a:t>Vijfde niveau</a:t>
            </a:r>
          </a:p>
        </p:txBody>
      </p:sp>
      <p:sp>
        <p:nvSpPr>
          <p:cNvPr id="7" name="Tijdelijke aanduiding voor titel 6"/>
          <p:cNvSpPr>
            <a:spLocks noGrp="1"/>
          </p:cNvSpPr>
          <p:nvPr>
            <p:ph type="title"/>
          </p:nvPr>
        </p:nvSpPr>
        <p:spPr>
          <a:xfrm>
            <a:off x="5400675" y="4373563"/>
            <a:ext cx="23956963" cy="23939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nl-NL" altLang="en-US" smtClean="0"/>
              <a:t>Klik om de stijl te bewerken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4175125" rtl="0" eaLnBrk="1" fontAlgn="base" hangingPunct="1">
        <a:spcBef>
          <a:spcPct val="0"/>
        </a:spcBef>
        <a:spcAft>
          <a:spcPct val="0"/>
        </a:spcAft>
        <a:defRPr sz="9000" b="1" kern="1200" cap="all" spc="-300">
          <a:solidFill>
            <a:schemeClr val="tx1"/>
          </a:solidFill>
          <a:latin typeface="+mj-lt"/>
          <a:ea typeface="ヒラギノ角ゴ Pro W3" charset="-128"/>
          <a:cs typeface="+mj-cs"/>
        </a:defRPr>
      </a:lvl1pPr>
      <a:lvl2pPr algn="l" defTabSz="4175125" rtl="0" eaLnBrk="1" fontAlgn="base" hangingPunct="1">
        <a:spcBef>
          <a:spcPct val="0"/>
        </a:spcBef>
        <a:spcAft>
          <a:spcPct val="0"/>
        </a:spcAft>
        <a:defRPr sz="9000" b="1">
          <a:solidFill>
            <a:schemeClr val="tx1"/>
          </a:solidFill>
          <a:latin typeface="Arial Narrow" pitchFamily="34" charset="0"/>
          <a:ea typeface="ヒラギノ角ゴ Pro W3" charset="-128"/>
        </a:defRPr>
      </a:lvl2pPr>
      <a:lvl3pPr algn="l" defTabSz="4175125" rtl="0" eaLnBrk="1" fontAlgn="base" hangingPunct="1">
        <a:spcBef>
          <a:spcPct val="0"/>
        </a:spcBef>
        <a:spcAft>
          <a:spcPct val="0"/>
        </a:spcAft>
        <a:defRPr sz="9000" b="1">
          <a:solidFill>
            <a:schemeClr val="tx1"/>
          </a:solidFill>
          <a:latin typeface="Arial Narrow" pitchFamily="34" charset="0"/>
          <a:ea typeface="ヒラギノ角ゴ Pro W3" charset="-128"/>
        </a:defRPr>
      </a:lvl3pPr>
      <a:lvl4pPr algn="l" defTabSz="4175125" rtl="0" eaLnBrk="1" fontAlgn="base" hangingPunct="1">
        <a:spcBef>
          <a:spcPct val="0"/>
        </a:spcBef>
        <a:spcAft>
          <a:spcPct val="0"/>
        </a:spcAft>
        <a:defRPr sz="9000" b="1">
          <a:solidFill>
            <a:schemeClr val="tx1"/>
          </a:solidFill>
          <a:latin typeface="Arial Narrow" pitchFamily="34" charset="0"/>
          <a:ea typeface="ヒラギノ角ゴ Pro W3" charset="-128"/>
        </a:defRPr>
      </a:lvl4pPr>
      <a:lvl5pPr algn="l" defTabSz="4175125" rtl="0" eaLnBrk="1" fontAlgn="base" hangingPunct="1">
        <a:spcBef>
          <a:spcPct val="0"/>
        </a:spcBef>
        <a:spcAft>
          <a:spcPct val="0"/>
        </a:spcAft>
        <a:defRPr sz="9000" b="1">
          <a:solidFill>
            <a:schemeClr val="tx1"/>
          </a:solidFill>
          <a:latin typeface="Arial Narrow" pitchFamily="34" charset="0"/>
          <a:ea typeface="ヒラギノ角ゴ Pro W3" charset="-128"/>
        </a:defRPr>
      </a:lvl5pPr>
      <a:lvl6pPr marL="457200" algn="l" defTabSz="4175125" rtl="0" eaLnBrk="1" fontAlgn="base" hangingPunct="1">
        <a:spcBef>
          <a:spcPct val="0"/>
        </a:spcBef>
        <a:spcAft>
          <a:spcPct val="0"/>
        </a:spcAft>
        <a:defRPr sz="9000" b="1">
          <a:solidFill>
            <a:schemeClr val="tx1"/>
          </a:solidFill>
          <a:latin typeface="Arial Narrow" pitchFamily="34" charset="0"/>
        </a:defRPr>
      </a:lvl6pPr>
      <a:lvl7pPr marL="914400" algn="l" defTabSz="4175125" rtl="0" eaLnBrk="1" fontAlgn="base" hangingPunct="1">
        <a:spcBef>
          <a:spcPct val="0"/>
        </a:spcBef>
        <a:spcAft>
          <a:spcPct val="0"/>
        </a:spcAft>
        <a:defRPr sz="9000" b="1">
          <a:solidFill>
            <a:schemeClr val="tx1"/>
          </a:solidFill>
          <a:latin typeface="Arial Narrow" pitchFamily="34" charset="0"/>
        </a:defRPr>
      </a:lvl7pPr>
      <a:lvl8pPr marL="1371600" algn="l" defTabSz="4175125" rtl="0" eaLnBrk="1" fontAlgn="base" hangingPunct="1">
        <a:spcBef>
          <a:spcPct val="0"/>
        </a:spcBef>
        <a:spcAft>
          <a:spcPct val="0"/>
        </a:spcAft>
        <a:defRPr sz="9000" b="1">
          <a:solidFill>
            <a:schemeClr val="tx1"/>
          </a:solidFill>
          <a:latin typeface="Arial Narrow" pitchFamily="34" charset="0"/>
        </a:defRPr>
      </a:lvl8pPr>
      <a:lvl9pPr marL="1828800" algn="l" defTabSz="4175125" rtl="0" eaLnBrk="1" fontAlgn="base" hangingPunct="1">
        <a:spcBef>
          <a:spcPct val="0"/>
        </a:spcBef>
        <a:spcAft>
          <a:spcPct val="0"/>
        </a:spcAft>
        <a:defRPr sz="9000" b="1">
          <a:solidFill>
            <a:schemeClr val="tx1"/>
          </a:solidFill>
          <a:latin typeface="Arial Narrow" pitchFamily="34" charset="0"/>
        </a:defRPr>
      </a:lvl9pPr>
    </p:titleStyle>
    <p:bodyStyle>
      <a:lvl1pPr marL="1258888" indent="-1258888" algn="l" defTabSz="10795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tabLst>
          <a:tab pos="1079500" algn="l"/>
        </a:tabLst>
        <a:defRPr sz="7000" kern="1200">
          <a:solidFill>
            <a:schemeClr val="tx1"/>
          </a:solidFill>
          <a:latin typeface="+mn-lt"/>
          <a:ea typeface="ヒラギノ角ゴ Pro W3" charset="-128"/>
          <a:cs typeface="+mn-cs"/>
        </a:defRPr>
      </a:lvl1pPr>
      <a:lvl2pPr marL="1258888" indent="-1258888" algn="l" defTabSz="1258888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tabLst>
          <a:tab pos="1258888" algn="l"/>
        </a:tabLst>
        <a:defRPr sz="7000" kern="1200">
          <a:solidFill>
            <a:schemeClr val="tx1"/>
          </a:solidFill>
          <a:latin typeface="+mn-lt"/>
          <a:ea typeface="ヒラギノ角ゴ Pro W3" charset="-128"/>
          <a:cs typeface="+mn-cs"/>
        </a:defRPr>
      </a:lvl2pPr>
      <a:lvl3pPr marL="1143000" indent="-228600" algn="l" defTabSz="1079500" rtl="0" eaLnBrk="1" fontAlgn="base" hangingPunct="1">
        <a:spcBef>
          <a:spcPts val="1000"/>
        </a:spcBef>
        <a:spcAft>
          <a:spcPct val="0"/>
        </a:spcAft>
        <a:buFont typeface="Arial" charset="0"/>
        <a:buChar char="•"/>
        <a:defRPr sz="7200" kern="1200">
          <a:solidFill>
            <a:schemeClr val="tx1"/>
          </a:solidFill>
          <a:latin typeface="+mn-lt"/>
          <a:ea typeface="ヒラギノ角ゴ Pro W3" charset="-128"/>
          <a:cs typeface="+mn-cs"/>
        </a:defRPr>
      </a:lvl3pPr>
      <a:lvl4pPr marL="2428875" indent="-1171575" algn="l" defTabSz="1079500" rtl="0" eaLnBrk="1" fontAlgn="base" hangingPunct="1">
        <a:spcBef>
          <a:spcPts val="1000"/>
        </a:spcBef>
        <a:spcAft>
          <a:spcPct val="0"/>
        </a:spcAft>
        <a:buFont typeface="Wingdings" pitchFamily="2" charset="2"/>
        <a:buChar char="§"/>
        <a:tabLst>
          <a:tab pos="1079500" algn="l"/>
        </a:tabLst>
        <a:defRPr sz="7200" kern="1200">
          <a:solidFill>
            <a:schemeClr val="tx1"/>
          </a:solidFill>
          <a:latin typeface="+mn-lt"/>
          <a:ea typeface="ヒラギノ角ゴ Pro W3" charset="-128"/>
          <a:cs typeface="+mn-cs"/>
        </a:defRPr>
      </a:lvl4pPr>
      <a:lvl5pPr marL="3773488" indent="-1258888" algn="l" defTabSz="1079500" rtl="0" eaLnBrk="1" fontAlgn="base" hangingPunct="1">
        <a:spcBef>
          <a:spcPts val="1000"/>
        </a:spcBef>
        <a:spcAft>
          <a:spcPct val="0"/>
        </a:spcAft>
        <a:buFont typeface="Arial" charset="0"/>
        <a:buChar char="−"/>
        <a:tabLst>
          <a:tab pos="0" algn="l"/>
        </a:tabLst>
        <a:defRPr sz="6600" kern="1200">
          <a:solidFill>
            <a:schemeClr val="tx1"/>
          </a:solidFill>
          <a:latin typeface="+mn-lt"/>
          <a:ea typeface="ヒラギノ角ゴ Pro W3" charset="-128"/>
          <a:cs typeface="+mn-cs"/>
        </a:defRPr>
      </a:lvl5pPr>
      <a:lvl6pPr marL="4940300" indent="-1042988" algn="l" defTabSz="4176431" rtl="0" eaLnBrk="1" latinLnBrk="0" hangingPunct="1">
        <a:spcBef>
          <a:spcPts val="1000"/>
        </a:spcBef>
        <a:buFont typeface="Arial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6pPr>
      <a:lvl7pPr marL="6372225" indent="-1042988" algn="l" defTabSz="4176431" rtl="0" eaLnBrk="1" latinLnBrk="0" hangingPunct="1">
        <a:spcBef>
          <a:spcPct val="20000"/>
        </a:spcBef>
        <a:buFont typeface="Courier New" pitchFamily="49" charset="0"/>
        <a:buChar char="o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5661615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9830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8215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6431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4646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2861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41076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9292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7507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5722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9" Type="http://schemas.openxmlformats.org/officeDocument/2006/relationships/image" Target="../media/image40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34" Type="http://schemas.openxmlformats.org/officeDocument/2006/relationships/image" Target="../media/image35.png"/><Relationship Id="rId7" Type="http://schemas.openxmlformats.org/officeDocument/2006/relationships/image" Target="../media/image8.jpe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38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37" Type="http://schemas.openxmlformats.org/officeDocument/2006/relationships/image" Target="../media/image38.jpe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jpeg"/><Relationship Id="rId36" Type="http://schemas.openxmlformats.org/officeDocument/2006/relationships/image" Target="../media/image37.png"/><Relationship Id="rId10" Type="http://schemas.openxmlformats.org/officeDocument/2006/relationships/image" Target="../media/image11.jpe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35" Type="http://schemas.openxmlformats.org/officeDocument/2006/relationships/image" Target="../media/image3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Picture 39" descr="http://disastermgmt.bih.nic.in/image%20gallery/Disaster-Management-Cyc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089" y="16608972"/>
            <a:ext cx="6068974" cy="493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22" t="36378" r="5019" b="11105"/>
          <a:stretch/>
        </p:blipFill>
        <p:spPr bwMode="auto">
          <a:xfrm>
            <a:off x="6157014" y="27727650"/>
            <a:ext cx="9676800" cy="3884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6" t="52639" r="32417" b="19746"/>
          <a:stretch/>
        </p:blipFill>
        <p:spPr bwMode="auto">
          <a:xfrm>
            <a:off x="6157014" y="32146233"/>
            <a:ext cx="9866135" cy="287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5648668" y="3516562"/>
            <a:ext cx="24050652" cy="2389187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cap="none" dirty="0" smtClean="0"/>
              <a:t>Supporting Disaster Management: A Framework for </a:t>
            </a:r>
            <a:r>
              <a:rPr lang="en-US" altLang="en-US" cap="none" dirty="0" smtClean="0"/>
              <a:t>the Development of Situation Aware Applications</a:t>
            </a:r>
            <a:endParaRPr lang="en-US" altLang="en-US" cap="none" dirty="0" smtClean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957184" y="35729662"/>
            <a:ext cx="11568785" cy="4089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208822" rIns="417643" bIns="208822"/>
          <a:lstStyle>
            <a:lvl1pPr marL="1167373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58006" indent="-1283385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3661630" indent="-1087612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4923260" indent="-1145618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6141385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8229601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0317816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12406031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14494247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en-US" altLang="en-US" sz="4000" b="1" kern="0" dirty="0" smtClean="0">
                <a:solidFill>
                  <a:srgbClr val="7030A0"/>
                </a:solidFill>
                <a:latin typeface="Calibri" panose="020F0502020204030204" pitchFamily="34" charset="0"/>
              </a:rPr>
              <a:t>Our Solution</a:t>
            </a:r>
            <a:endParaRPr lang="en-US" altLang="en-US" sz="4000" kern="0" dirty="0">
              <a:solidFill>
                <a:srgbClr val="7030A0"/>
              </a:solidFill>
              <a:latin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  <a:defRPr/>
            </a:pPr>
            <a:r>
              <a:rPr lang="en-US" altLang="en-US" sz="4000" kern="0" dirty="0" smtClean="0">
                <a:latin typeface="Calibri" panose="020F0502020204030204" pitchFamily="34" charset="0"/>
              </a:rPr>
              <a:t>A framework to guide the development and maintenance of interoperable SA </a:t>
            </a:r>
            <a:r>
              <a:rPr lang="en-US" altLang="en-US" sz="4000" kern="0" dirty="0" smtClean="0">
                <a:latin typeface="Calibri" panose="020F0502020204030204" pitchFamily="34" charset="0"/>
              </a:rPr>
              <a:t>applications</a:t>
            </a:r>
            <a:endParaRPr lang="en-US" altLang="en-US" sz="4000" kern="0" dirty="0" smtClean="0">
              <a:latin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en-US" sz="4000" b="1" kern="0" dirty="0" smtClean="0">
                <a:solidFill>
                  <a:srgbClr val="7030A0"/>
                </a:solidFill>
                <a:latin typeface="Calibri" panose="020F0502020204030204" pitchFamily="34" charset="0"/>
              </a:rPr>
              <a:t>Preliminary results</a:t>
            </a:r>
          </a:p>
          <a:p>
            <a:pPr marL="0" indent="0">
              <a:lnSpc>
                <a:spcPct val="100000"/>
              </a:lnSpc>
              <a:buNone/>
              <a:defRPr/>
            </a:pPr>
            <a:r>
              <a:rPr lang="en-US" altLang="en-US" sz="4000" kern="0" dirty="0" smtClean="0">
                <a:latin typeface="Calibri" panose="020F0502020204030204" pitchFamily="34" charset="0"/>
              </a:rPr>
              <a:t>Design </a:t>
            </a:r>
            <a:r>
              <a:rPr lang="en-US" altLang="en-US" sz="4000" kern="0" dirty="0">
                <a:latin typeface="Calibri" panose="020F0502020204030204" pitchFamily="34" charset="0"/>
              </a:rPr>
              <a:t>of the architecture </a:t>
            </a:r>
            <a:r>
              <a:rPr lang="en-US" altLang="en-US" sz="4000" kern="0" dirty="0" smtClean="0">
                <a:latin typeface="Calibri" panose="020F0502020204030204" pitchFamily="34" charset="0"/>
              </a:rPr>
              <a:t>components and extension of a well-founded emergency </a:t>
            </a:r>
            <a:r>
              <a:rPr lang="en-US" altLang="en-US" sz="4000" kern="0" dirty="0" smtClean="0">
                <a:latin typeface="Calibri" panose="020F0502020204030204" pitchFamily="34" charset="0"/>
              </a:rPr>
              <a:t>ontology</a:t>
            </a:r>
            <a:endParaRPr lang="en-US" altLang="en-US" sz="4000" kern="0" dirty="0" smtClean="0">
              <a:latin typeface="Calibri" panose="020F0502020204030204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648668" y="5812433"/>
            <a:ext cx="24075593" cy="121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208822" rIns="417643" bIns="208822"/>
          <a:lstStyle>
            <a:lvl1pPr marL="1167373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58006" indent="-1283385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3661630" indent="-1087612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4923260" indent="-1145618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6141385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8229601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0317816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12406031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14494247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nl-NL" altLang="en-US" sz="4000" kern="0" dirty="0" smtClean="0">
                <a:latin typeface="Calibri" panose="020F0502020204030204" pitchFamily="34" charset="0"/>
              </a:rPr>
              <a:t>João Luiz </a:t>
            </a:r>
            <a:r>
              <a:rPr lang="nl-NL" altLang="en-US" sz="4000" kern="0" dirty="0" err="1" smtClean="0">
                <a:latin typeface="Calibri" panose="020F0502020204030204" pitchFamily="34" charset="0"/>
              </a:rPr>
              <a:t>Rebelo</a:t>
            </a:r>
            <a:r>
              <a:rPr lang="nl-NL" altLang="en-US" sz="4000" kern="0" dirty="0" smtClean="0">
                <a:latin typeface="Calibri" panose="020F0502020204030204" pitchFamily="34" charset="0"/>
              </a:rPr>
              <a:t> Moreira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700752" y="7248402"/>
            <a:ext cx="11565567" cy="4062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8000" tIns="108000" rIns="108000" bIns="108000"/>
          <a:lstStyle>
            <a:lvl1pPr marL="1167373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58006" indent="-1283385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3661630" indent="-1087612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4923260" indent="-1145618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6141385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8229601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0317816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12406031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14494247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itchFamily="2" charset="2"/>
              <a:buNone/>
              <a:defRPr/>
            </a:pPr>
            <a:r>
              <a:rPr lang="en-US" altLang="en-US" sz="4400" b="1" kern="0" dirty="0" smtClean="0">
                <a:solidFill>
                  <a:srgbClr val="7030A0"/>
                </a:solidFill>
                <a:latin typeface="Calibri" panose="020F0502020204030204" pitchFamily="34" charset="0"/>
              </a:rPr>
              <a:t>Challenges</a:t>
            </a:r>
            <a:endParaRPr lang="en-US" altLang="en-US" sz="4000" b="1" kern="0" dirty="0" smtClean="0">
              <a:solidFill>
                <a:srgbClr val="7030A0"/>
              </a:solidFill>
              <a:latin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  <a:defRPr/>
            </a:pPr>
            <a:r>
              <a:rPr lang="nl-NL" altLang="en-US" sz="4000" kern="0" dirty="0" smtClean="0">
                <a:latin typeface="Calibri" panose="020F0502020204030204" pitchFamily="34" charset="0"/>
              </a:rPr>
              <a:t>How </a:t>
            </a:r>
            <a:r>
              <a:rPr lang="en-US" altLang="en-US" sz="4000" kern="0" dirty="0" smtClean="0">
                <a:latin typeface="Calibri" panose="020F0502020204030204" pitchFamily="34" charset="0"/>
              </a:rPr>
              <a:t>to</a:t>
            </a:r>
            <a:r>
              <a:rPr lang="nl-NL" altLang="en-US" sz="4000" kern="0" dirty="0" smtClean="0">
                <a:latin typeface="Calibri" panose="020F0502020204030204" pitchFamily="34" charset="0"/>
              </a:rPr>
              <a:t> </a:t>
            </a:r>
            <a:r>
              <a:rPr lang="en-US" altLang="en-US" sz="4000" kern="0" dirty="0" smtClean="0">
                <a:latin typeface="Calibri" panose="020F0502020204030204" pitchFamily="34" charset="0"/>
              </a:rPr>
              <a:t>develop </a:t>
            </a:r>
            <a:r>
              <a:rPr lang="en-US" altLang="en-US" sz="4000" kern="0" dirty="0" smtClean="0">
                <a:latin typeface="Calibri" panose="020F0502020204030204" pitchFamily="34" charset="0"/>
              </a:rPr>
              <a:t>Situation Aware (</a:t>
            </a:r>
            <a:r>
              <a:rPr lang="en-US" altLang="en-US" sz="4000" kern="0" dirty="0" smtClean="0">
                <a:latin typeface="Calibri" panose="020F0502020204030204" pitchFamily="34" charset="0"/>
              </a:rPr>
              <a:t>SA) applications </a:t>
            </a:r>
            <a:r>
              <a:rPr lang="en-US" altLang="en-US" sz="4000" kern="0" dirty="0" smtClean="0">
                <a:latin typeface="Calibri" panose="020F0502020204030204" pitchFamily="34" charset="0"/>
              </a:rPr>
              <a:t>to support </a:t>
            </a:r>
            <a:r>
              <a:rPr lang="en-US" altLang="en-US" sz="4000" kern="0" dirty="0" smtClean="0">
                <a:latin typeface="Calibri" panose="020F0502020204030204" pitchFamily="34" charset="0"/>
              </a:rPr>
              <a:t>the disaster management </a:t>
            </a:r>
            <a:r>
              <a:rPr lang="en-US" altLang="en-US" sz="4000" kern="0" dirty="0" smtClean="0">
                <a:latin typeface="Calibri" panose="020F0502020204030204" pitchFamily="34" charset="0"/>
              </a:rPr>
              <a:t>process, </a:t>
            </a:r>
            <a:r>
              <a:rPr lang="en-US" altLang="en-US" sz="4000" kern="0" dirty="0" smtClean="0">
                <a:latin typeface="Calibri" panose="020F0502020204030204" pitchFamily="34" charset="0"/>
              </a:rPr>
              <a:t>considering: </a:t>
            </a:r>
          </a:p>
          <a:p>
            <a:pPr marL="536575" indent="-536575">
              <a:lnSpc>
                <a:spcPct val="10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en-US" sz="4000" kern="0" dirty="0" smtClean="0">
                <a:latin typeface="Calibri" panose="020F0502020204030204" pitchFamily="34" charset="0"/>
              </a:rPr>
              <a:t>Characterization </a:t>
            </a:r>
            <a:r>
              <a:rPr lang="en-US" altLang="en-US" sz="4000" kern="0" dirty="0">
                <a:latin typeface="Calibri" panose="020F0502020204030204" pitchFamily="34" charset="0"/>
              </a:rPr>
              <a:t>of </a:t>
            </a:r>
            <a:r>
              <a:rPr lang="en-US" altLang="en-US" sz="4000" kern="0" dirty="0" smtClean="0">
                <a:latin typeface="Calibri" panose="020F0502020204030204" pitchFamily="34" charset="0"/>
              </a:rPr>
              <a:t>situations and response actions</a:t>
            </a:r>
            <a:endParaRPr lang="nl-NL" altLang="en-US" sz="4000" kern="0" dirty="0">
              <a:latin typeface="Calibri" panose="020F0502020204030204" pitchFamily="34" charset="0"/>
            </a:endParaRPr>
          </a:p>
          <a:p>
            <a:pPr marL="536575" indent="-536575">
              <a:lnSpc>
                <a:spcPct val="10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en-US" sz="4000" kern="0" dirty="0" smtClean="0">
                <a:latin typeface="Calibri" panose="020F0502020204030204" pitchFamily="34" charset="0"/>
              </a:rPr>
              <a:t>Collaboration of situation’s information</a:t>
            </a:r>
          </a:p>
          <a:p>
            <a:pPr marL="536575" indent="-536575">
              <a:lnSpc>
                <a:spcPct val="100000"/>
              </a:lnSpc>
              <a:buFont typeface="Wingdings" panose="05000000000000000000" pitchFamily="2" charset="2"/>
              <a:buChar char="Ø"/>
              <a:defRPr/>
            </a:pPr>
            <a:r>
              <a:rPr lang="nl-NL" altLang="en-US" sz="4000" kern="0" dirty="0" smtClean="0">
                <a:latin typeface="Calibri" panose="020F0502020204030204" pitchFamily="34" charset="0"/>
              </a:rPr>
              <a:t>Handling </a:t>
            </a:r>
            <a:r>
              <a:rPr lang="en-US" altLang="en-US" sz="4000" kern="0" dirty="0" smtClean="0">
                <a:latin typeface="Calibri" panose="020F0502020204030204" pitchFamily="34" charset="0"/>
              </a:rPr>
              <a:t>situations not specified</a:t>
            </a:r>
            <a:r>
              <a:rPr lang="nl-NL" altLang="en-US" sz="4000" kern="0" dirty="0" smtClean="0">
                <a:latin typeface="Calibri" panose="020F0502020204030204" pitchFamily="34" charset="0"/>
              </a:rPr>
              <a:t> at design-time</a:t>
            </a:r>
            <a:endParaRPr lang="en-US" altLang="en-US" sz="4000" kern="0" dirty="0" smtClean="0">
              <a:latin typeface="Calibri" panose="020F0502020204030204" pitchFamily="34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5576926" y="7248402"/>
            <a:ext cx="11903331" cy="5328592"/>
          </a:xfrm>
          <a:prstGeom prst="roundRect">
            <a:avLst/>
          </a:prstGeom>
          <a:noFill/>
          <a:ln w="63500" cap="rnd">
            <a:gradFill flip="none" rotWithShape="1">
              <a:gsLst>
                <a:gs pos="0">
                  <a:srgbClr val="000082"/>
                </a:gs>
                <a:gs pos="25000">
                  <a:srgbClr val="66008F"/>
                </a:gs>
                <a:gs pos="51000">
                  <a:srgbClr val="BA0066"/>
                </a:gs>
                <a:gs pos="77000">
                  <a:srgbClr val="FF0000"/>
                </a:gs>
                <a:gs pos="100000">
                  <a:srgbClr val="FF0000"/>
                </a:gs>
              </a:gsLst>
              <a:lin ang="5400000" scaled="1"/>
              <a:tileRect/>
            </a:gradFill>
          </a:ln>
          <a:effectLst>
            <a:outerShdw blurRad="63500" sx="99000" sy="99000" algn="ctr" rotWithShape="0">
              <a:srgbClr val="FF0000">
                <a:alpha val="35000"/>
              </a:srgb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0" name="Picture 8" descr="http://media.nu.nl/m/m1mzxr2a39jc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162" y="13233262"/>
            <a:ext cx="4248449" cy="3302923"/>
          </a:xfrm>
          <a:prstGeom prst="rect">
            <a:avLst/>
          </a:prstGeom>
          <a:noFill/>
          <a:ln w="12700" cap="rnd">
            <a:solidFill>
              <a:srgbClr val="FF0000"/>
            </a:solidFill>
            <a:prstDash val="solid"/>
          </a:ln>
          <a:effectLst>
            <a:innerShdw blurRad="190500">
              <a:srgbClr val="FF0000">
                <a:alpha val="92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w3.i.uol.com.br/Wap/2011/01/13/midia-indoor-wap-celular-tv-chuva-temporal-tempestade-mau-tempo-rio-de-janeiro-tragedia-calamidade-emergencia-nova-friburgo-regiao-serrana-deslizamento-acesso-terra-casas-risco-1294927478492_720x576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2580" y="13233261"/>
            <a:ext cx="3982921" cy="3302923"/>
          </a:xfrm>
          <a:prstGeom prst="rect">
            <a:avLst/>
          </a:prstGeom>
          <a:noFill/>
          <a:ln w="12700" cap="rnd">
            <a:solidFill>
              <a:srgbClr val="FF0000"/>
            </a:solidFill>
          </a:ln>
          <a:effectLst>
            <a:innerShdw blurRad="190500">
              <a:srgbClr val="FF0000">
                <a:alpha val="92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cience.nasa.gov/media/medialibrary/2006/01/09/09jan_electrichurricanes_resources/flightpath_big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3393" y="19159005"/>
            <a:ext cx="4052233" cy="221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Picture 34" descr="http://a57.foxnews.com/global.fbnstatic.com/static/managed/img/fb2/660/371/tsunami-Buildings-destroyed.jpg?ve=1&amp;tl=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6405" y="13233261"/>
            <a:ext cx="5616624" cy="3302923"/>
          </a:xfrm>
          <a:prstGeom prst="rect">
            <a:avLst/>
          </a:prstGeom>
          <a:noFill/>
          <a:ln w="12700" cap="rnd">
            <a:solidFill>
              <a:srgbClr val="FF0000"/>
            </a:solidFill>
          </a:ln>
          <a:effectLst>
            <a:innerShdw blurRad="190500">
              <a:srgbClr val="FF0000">
                <a:alpha val="92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2" name="Picture 40" descr="https://helix.northwestern.edu/sites/helix/files/wp-content/uploads/2013/06/tornado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7934" y="20324218"/>
            <a:ext cx="3816671" cy="220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4" name="Picture 42" descr="https://petterssonorg.files.wordpress.com/2015/02/twt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343" y="13233261"/>
            <a:ext cx="4713436" cy="3302923"/>
          </a:xfrm>
          <a:prstGeom prst="rect">
            <a:avLst/>
          </a:prstGeom>
          <a:noFill/>
          <a:ln w="12700" cap="rnd">
            <a:solidFill>
              <a:srgbClr val="FF0000"/>
            </a:solidFill>
          </a:ln>
          <a:effectLst>
            <a:innerShdw blurRad="190500">
              <a:srgbClr val="FF0000">
                <a:alpha val="92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" name="Rounded Rectangle 164"/>
          <p:cNvSpPr/>
          <p:nvPr/>
        </p:nvSpPr>
        <p:spPr>
          <a:xfrm>
            <a:off x="20214455" y="18754479"/>
            <a:ext cx="4425704" cy="4787946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000" b="1" smtClean="0"/>
          </a:p>
        </p:txBody>
      </p:sp>
      <p:pic>
        <p:nvPicPr>
          <p:cNvPr id="189" name="Picture 23" descr="https://lh3.ggpht.com/h_svQAdDQDD8Qj7dx1CMvOMzqtKbARCqe98y1SMx2DsKKBDWIkPMe1WnqX1O4_TYglui=w300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2154" y="16970731"/>
            <a:ext cx="439681" cy="43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0" name="Picture 27" descr="http://www.apgsensors.com/sites/default/files/blog-images/temperature-icon-01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9189" y="16931140"/>
            <a:ext cx="412480" cy="41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1" name="Picture 29" descr="http://icons8.com/wp-content/uploads/2013/08/infrared_beam_sending-128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4297" y="16937189"/>
            <a:ext cx="451016" cy="45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2" name="Picture 31" descr="https://cdn2.iconfinder.com/data/icons/fire-department/500/fireman3-51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3272" y="16890405"/>
            <a:ext cx="658437" cy="65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3" name="Picture 35" descr="https://cdn0.iconfinder.com/data/icons/communication-icons-4/512/cloud_mobile-512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6544" y="17038649"/>
            <a:ext cx="507423" cy="50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" name="Picture 39" descr="https://cdn0.iconfinder.com/data/icons/wireless-technology/512/WiFi_Smartphone-512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6851" y="16785385"/>
            <a:ext cx="627327" cy="62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5" name="Picture 41" descr="http://www.beamlogic.com/media/339/icon-wireless-router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7094" y="16886765"/>
            <a:ext cx="565527" cy="56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6" name="Picture 43" descr="https://cdn4.iconfinder.com/data/icons/devine_icons/Black/PNG/System%20and%20Internet/Times%20and%20Dates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2852" y="17002886"/>
            <a:ext cx="415169" cy="41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7" name="Picture 45" descr="https://cdn3.iconfinder.com/data/icons/black-easy/512/538540-home_512x512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2234" y="16837761"/>
            <a:ext cx="572651" cy="57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8" name="Picture 49" descr="https://cdn2.iconfinder.com/data/icons/simplus-social-networks-media/217/Layer_2-01-512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3061" y="17018810"/>
            <a:ext cx="589209" cy="40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9" name="Picture 55" descr="https://cdn2.iconfinder.com/data/icons/real-estate-set-2/512/721304-15-512.pn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4893" y="16829929"/>
            <a:ext cx="587643" cy="58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2" name="Straight Connector 221"/>
          <p:cNvCxnSpPr>
            <a:stCxn id="249" idx="0"/>
            <a:endCxn id="294" idx="2"/>
          </p:cNvCxnSpPr>
          <p:nvPr/>
        </p:nvCxnSpPr>
        <p:spPr>
          <a:xfrm flipH="1" flipV="1">
            <a:off x="13095709" y="22702638"/>
            <a:ext cx="2188294" cy="1225863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/>
          <p:nvPr/>
        </p:nvCxnSpPr>
        <p:spPr>
          <a:xfrm>
            <a:off x="17548927" y="27294212"/>
            <a:ext cx="36004" cy="8079602"/>
          </a:xfrm>
          <a:prstGeom prst="line">
            <a:avLst/>
          </a:prstGeom>
          <a:ln w="19050">
            <a:prstDash val="dash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1" name="Straight Connector 250"/>
          <p:cNvCxnSpPr/>
          <p:nvPr/>
        </p:nvCxnSpPr>
        <p:spPr>
          <a:xfrm flipH="1">
            <a:off x="5983197" y="32133454"/>
            <a:ext cx="11493722" cy="0"/>
          </a:xfrm>
          <a:prstGeom prst="line">
            <a:avLst/>
          </a:prstGeom>
          <a:ln w="19050">
            <a:prstDash val="dash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/>
          <p:nvPr/>
        </p:nvCxnSpPr>
        <p:spPr>
          <a:xfrm flipH="1">
            <a:off x="5662489" y="27203126"/>
            <a:ext cx="23740350" cy="0"/>
          </a:xfrm>
          <a:prstGeom prst="line">
            <a:avLst/>
          </a:prstGeom>
          <a:ln w="19050">
            <a:prstDash val="dash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3" name="TextBox 252"/>
          <p:cNvSpPr txBox="1"/>
          <p:nvPr/>
        </p:nvSpPr>
        <p:spPr>
          <a:xfrm>
            <a:off x="15496723" y="31486686"/>
            <a:ext cx="2089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u="sng" smtClean="0">
                <a:latin typeface="Calibri" panose="020F0502020204030204" pitchFamily="34" charset="0"/>
              </a:rPr>
              <a:t>Specification</a:t>
            </a:r>
            <a:endParaRPr lang="en-US" sz="2800" b="1" u="sng">
              <a:latin typeface="Calibri" panose="020F0502020204030204" pitchFamily="34" charset="0"/>
            </a:endParaRPr>
          </a:p>
        </p:txBody>
      </p:sp>
      <p:sp>
        <p:nvSpPr>
          <p:cNvPr id="254" name="TextBox 253"/>
          <p:cNvSpPr txBox="1"/>
          <p:nvPr/>
        </p:nvSpPr>
        <p:spPr>
          <a:xfrm>
            <a:off x="15754527" y="32114290"/>
            <a:ext cx="1866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u="sng" smtClean="0">
                <a:latin typeface="Calibri" panose="020F0502020204030204" pitchFamily="34" charset="0"/>
              </a:rPr>
              <a:t>Conceptual</a:t>
            </a:r>
            <a:endParaRPr lang="en-US" sz="2800" b="1" u="sng">
              <a:latin typeface="Calibri" panose="020F0502020204030204" pitchFamily="34" charset="0"/>
            </a:endParaRPr>
          </a:p>
        </p:txBody>
      </p:sp>
      <p:sp>
        <p:nvSpPr>
          <p:cNvPr id="255" name="TextBox 254"/>
          <p:cNvSpPr txBox="1"/>
          <p:nvPr/>
        </p:nvSpPr>
        <p:spPr>
          <a:xfrm rot="5400000">
            <a:off x="16607615" y="31667804"/>
            <a:ext cx="2590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u="sng" smtClean="0">
                <a:latin typeface="Calibri" panose="020F0502020204030204" pitchFamily="34" charset="0"/>
              </a:rPr>
              <a:t>Implementation</a:t>
            </a:r>
            <a:endParaRPr lang="en-US" sz="2800" b="1" u="sng">
              <a:latin typeface="Calibri" panose="020F0502020204030204" pitchFamily="34" charset="0"/>
            </a:endParaRPr>
          </a:p>
        </p:txBody>
      </p:sp>
      <p:sp>
        <p:nvSpPr>
          <p:cNvPr id="274" name="Rounded Rectangle 273"/>
          <p:cNvSpPr/>
          <p:nvPr/>
        </p:nvSpPr>
        <p:spPr>
          <a:xfrm>
            <a:off x="14802234" y="34021356"/>
            <a:ext cx="2425985" cy="106117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 b="1" smtClean="0">
                <a:latin typeface="Calibri" panose="020F0502020204030204" pitchFamily="34" charset="0"/>
              </a:rPr>
              <a:t>Foundational Ontology (UFO)</a:t>
            </a:r>
            <a:endParaRPr lang="en-US" sz="2400" b="1">
              <a:latin typeface="Calibri" panose="020F0502020204030204" pitchFamily="34" charset="0"/>
            </a:endParaRPr>
          </a:p>
        </p:txBody>
      </p:sp>
      <p:sp>
        <p:nvSpPr>
          <p:cNvPr id="390" name="Right Arrow 389"/>
          <p:cNvSpPr/>
          <p:nvPr/>
        </p:nvSpPr>
        <p:spPr>
          <a:xfrm>
            <a:off x="15926265" y="27699469"/>
            <a:ext cx="2969269" cy="2513621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pt-BR" sz="2800" b="1" u="sng" smtClean="0">
                <a:latin typeface="Calibri" panose="020F0502020204030204" pitchFamily="34" charset="0"/>
              </a:rPr>
              <a:t>Methodology</a:t>
            </a:r>
            <a:r>
              <a:rPr lang="pt-BR" sz="2800" b="1" smtClean="0">
                <a:latin typeface="Calibri" panose="020F0502020204030204" pitchFamily="34" charset="0"/>
              </a:rPr>
              <a:t> </a:t>
            </a:r>
          </a:p>
          <a:p>
            <a:pPr algn="ctr"/>
            <a:r>
              <a:rPr lang="pt-BR" sz="2800" b="1" smtClean="0">
                <a:latin typeface="Calibri" panose="020F0502020204030204" pitchFamily="34" charset="0"/>
              </a:rPr>
              <a:t>(MDE)</a:t>
            </a:r>
            <a:endParaRPr lang="en-US" sz="2800" b="1">
              <a:latin typeface="Calibri" panose="020F0502020204030204" pitchFamily="34" charset="0"/>
            </a:endParaRPr>
          </a:p>
        </p:txBody>
      </p:sp>
      <p:pic>
        <p:nvPicPr>
          <p:cNvPr id="391" name="Picture 17"/>
          <p:cNvPicPr>
            <a:picLocks noChangeAspect="1" noChangeArrowheads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5" t="24728" r="45322" b="31312"/>
          <a:stretch/>
        </p:blipFill>
        <p:spPr bwMode="auto">
          <a:xfrm>
            <a:off x="16401754" y="29231342"/>
            <a:ext cx="1224505" cy="312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2" name="Picture 47" descr="http://mobexo.vn/en/images/mobexo/customer/careers/icon_cate_active/icon_engineering.png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8413" y="28836859"/>
            <a:ext cx="381374" cy="379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3" name="Picture 47" descr="http://mobexo.vn/en/images/mobexo/customer/careers/icon_cate_active/icon_engineering.png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1351" y="29126433"/>
            <a:ext cx="381374" cy="379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5" name="Rounded Rectangle 394"/>
          <p:cNvSpPr/>
          <p:nvPr/>
        </p:nvSpPr>
        <p:spPr>
          <a:xfrm>
            <a:off x="5773312" y="22026541"/>
            <a:ext cx="4455273" cy="449029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pt-BR" sz="3600" b="1" dirty="0" smtClean="0">
                <a:latin typeface="Calibri" panose="020F0502020204030204" pitchFamily="34" charset="0"/>
              </a:rPr>
              <a:t>Unforeseen Situation Discovery</a:t>
            </a:r>
          </a:p>
          <a:p>
            <a:pPr algn="ctr"/>
            <a:r>
              <a:rPr lang="pt-BR" sz="3200" dirty="0" smtClean="0">
                <a:latin typeface="Calibri" panose="020F0502020204030204" pitchFamily="34" charset="0"/>
              </a:rPr>
              <a:t>(predictive analysis)</a:t>
            </a:r>
            <a:endParaRPr lang="en-US" sz="3600" dirty="0">
              <a:latin typeface="Calibri" panose="020F0502020204030204" pitchFamily="34" charset="0"/>
            </a:endParaRPr>
          </a:p>
        </p:txBody>
      </p:sp>
      <p:pic>
        <p:nvPicPr>
          <p:cNvPr id="396" name="Picture 57" descr="https://cdn0.iconfinder.com/data/icons/mobile-development-icons/256/Data_warehouse.pn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955" y="24271686"/>
            <a:ext cx="752554" cy="71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7" name="Picture 65" descr="http://williamlaygroup.com/wp-content/uploads/2011/03/scatter_icon7.png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92" y="24330837"/>
            <a:ext cx="788092" cy="75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8" name="Picture 67" descr="http://clinicalgenome.org/site/assets/files/1016/clingen-icon-computer-grey.200x200.png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150" y="24330837"/>
            <a:ext cx="645755" cy="64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1" name="Straight Arrow Connector 400"/>
          <p:cNvCxnSpPr/>
          <p:nvPr/>
        </p:nvCxnSpPr>
        <p:spPr>
          <a:xfrm>
            <a:off x="10276303" y="25219741"/>
            <a:ext cx="1723907" cy="0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227219" y="13247776"/>
            <a:ext cx="1727974" cy="584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1600" b="1" smtClean="0">
                <a:latin typeface="Calibri" panose="020F0502020204030204" pitchFamily="34" charset="0"/>
              </a:rPr>
              <a:t>Fireworks disaster</a:t>
            </a:r>
          </a:p>
          <a:p>
            <a:r>
              <a:rPr lang="pt-BR" sz="1600" b="1" smtClean="0">
                <a:latin typeface="Calibri" panose="020F0502020204030204" pitchFamily="34" charset="0"/>
              </a:rPr>
              <a:t>Enschede, 2000</a:t>
            </a:r>
            <a:endParaRPr lang="en-US" sz="1600" b="1">
              <a:latin typeface="Calibri" panose="020F0502020204030204" pitchFamily="34" charset="0"/>
            </a:endParaRPr>
          </a:p>
        </p:txBody>
      </p:sp>
      <p:pic>
        <p:nvPicPr>
          <p:cNvPr id="144" name="Picture 2" descr="http://content-img.newsinc.com/jpg/1460/28984438/21328352.jpg?t=1430292900"/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9"/>
          <a:stretch/>
        </p:blipFill>
        <p:spPr bwMode="auto">
          <a:xfrm>
            <a:off x="24386039" y="13233261"/>
            <a:ext cx="4977161" cy="3302923"/>
          </a:xfrm>
          <a:prstGeom prst="rect">
            <a:avLst/>
          </a:prstGeom>
          <a:noFill/>
          <a:ln w="12700" cap="rnd">
            <a:solidFill>
              <a:srgbClr val="FF0000"/>
            </a:solidFill>
          </a:ln>
          <a:effectLst>
            <a:innerShdw blurRad="190500">
              <a:srgbClr val="FF0000">
                <a:alpha val="92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6" name="Straight Connector 145"/>
          <p:cNvCxnSpPr/>
          <p:nvPr/>
        </p:nvCxnSpPr>
        <p:spPr>
          <a:xfrm flipH="1">
            <a:off x="5562945" y="17897655"/>
            <a:ext cx="23992294" cy="21097"/>
          </a:xfrm>
          <a:prstGeom prst="line">
            <a:avLst/>
          </a:prstGeom>
          <a:ln w="19050">
            <a:prstDash val="dash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5615881" y="26686043"/>
            <a:ext cx="1634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smtClean="0">
                <a:latin typeface="Calibri" panose="020F0502020204030204" pitchFamily="34" charset="0"/>
              </a:rPr>
              <a:t>Runtime</a:t>
            </a:r>
            <a:endParaRPr lang="en-US" sz="3200" b="1">
              <a:latin typeface="Calibri" panose="020F0502020204030204" pitchFamily="34" charset="0"/>
            </a:endParaRPr>
          </a:p>
        </p:txBody>
      </p:sp>
      <p:sp>
        <p:nvSpPr>
          <p:cNvPr id="155" name="Rectangle 3"/>
          <p:cNvSpPr txBox="1">
            <a:spLocks noChangeArrowheads="1"/>
          </p:cNvSpPr>
          <p:nvPr/>
        </p:nvSpPr>
        <p:spPr bwMode="auto">
          <a:xfrm>
            <a:off x="17803142" y="7263260"/>
            <a:ext cx="11835395" cy="4062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8000" tIns="108000" rIns="108000" bIns="108000"/>
          <a:lstStyle>
            <a:lvl1pPr marL="1167373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58006" indent="-1283385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3661630" indent="-1087612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4923260" indent="-1145618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6141385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8229601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0317816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12406031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14494247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itchFamily="2" charset="2"/>
              <a:buNone/>
              <a:defRPr/>
            </a:pPr>
            <a:r>
              <a:rPr lang="en-US" altLang="en-US" sz="4400" b="1" kern="0" dirty="0" smtClean="0">
                <a:solidFill>
                  <a:srgbClr val="7030A0"/>
                </a:solidFill>
                <a:latin typeface="Calibri" panose="020F0502020204030204" pitchFamily="34" charset="0"/>
              </a:rPr>
              <a:t>Intended</a:t>
            </a:r>
            <a:r>
              <a:rPr lang="nl-NL" altLang="en-US" sz="4400" b="1" kern="0" dirty="0" smtClean="0">
                <a:solidFill>
                  <a:srgbClr val="7030A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4400" b="1" kern="0" dirty="0" smtClean="0">
                <a:solidFill>
                  <a:srgbClr val="7030A0"/>
                </a:solidFill>
                <a:latin typeface="Calibri" panose="020F0502020204030204" pitchFamily="34" charset="0"/>
              </a:rPr>
              <a:t>Contributions</a:t>
            </a:r>
            <a:endParaRPr lang="en-US" altLang="en-US" sz="4000" b="1" kern="0" dirty="0" smtClean="0">
              <a:solidFill>
                <a:srgbClr val="7030A0"/>
              </a:solidFill>
              <a:latin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  <a:defRPr/>
            </a:pPr>
            <a:r>
              <a:rPr lang="en-US" altLang="en-US" sz="4000" kern="0" dirty="0" smtClean="0">
                <a:latin typeface="Calibri" panose="020F0502020204030204" pitchFamily="34" charset="0"/>
              </a:rPr>
              <a:t>Social benefits: effective and efficient use of available resources aiming at less casualties and damage. Scientific goals of the framework: </a:t>
            </a:r>
            <a:endParaRPr lang="en-US" altLang="en-US" sz="4000" kern="0" dirty="0">
              <a:latin typeface="Calibri" panose="020F0502020204030204" pitchFamily="34" charset="0"/>
            </a:endParaRPr>
          </a:p>
          <a:p>
            <a:pPr marL="542925" indent="-542925">
              <a:lnSpc>
                <a:spcPct val="10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en-US" sz="4000" kern="0" dirty="0" smtClean="0">
                <a:latin typeface="Calibri" panose="020F0502020204030204" pitchFamily="34" charset="0"/>
              </a:rPr>
              <a:t>Specification of </a:t>
            </a:r>
            <a:r>
              <a:rPr lang="en-US" altLang="en-US" sz="4000" kern="0" dirty="0">
                <a:latin typeface="Calibri" panose="020F0502020204030204" pitchFamily="34" charset="0"/>
              </a:rPr>
              <a:t>situation and </a:t>
            </a:r>
            <a:r>
              <a:rPr lang="en-US" altLang="en-US" sz="4000" kern="0" dirty="0" smtClean="0">
                <a:latin typeface="Calibri" panose="020F0502020204030204" pitchFamily="34" charset="0"/>
              </a:rPr>
              <a:t>decision making</a:t>
            </a:r>
          </a:p>
          <a:p>
            <a:pPr marL="542925" indent="-542925">
              <a:lnSpc>
                <a:spcPct val="10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en-US" sz="4000" kern="0" dirty="0" smtClean="0">
                <a:latin typeface="Calibri" panose="020F0502020204030204" pitchFamily="34" charset="0"/>
              </a:rPr>
              <a:t>Architecture for distributed SA applications</a:t>
            </a:r>
          </a:p>
          <a:p>
            <a:pPr marL="542925" indent="-542925">
              <a:lnSpc>
                <a:spcPct val="10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en-US" sz="4000" kern="0" dirty="0">
                <a:latin typeface="Calibri" panose="020F0502020204030204" pitchFamily="34" charset="0"/>
              </a:rPr>
              <a:t>Discovery mechanism </a:t>
            </a:r>
            <a:r>
              <a:rPr lang="en-US" altLang="en-US" sz="4000" kern="0" dirty="0" smtClean="0">
                <a:latin typeface="Calibri" panose="020F0502020204030204" pitchFamily="34" charset="0"/>
              </a:rPr>
              <a:t>of unforeseen situations</a:t>
            </a:r>
          </a:p>
        </p:txBody>
      </p:sp>
      <p:sp>
        <p:nvSpPr>
          <p:cNvPr id="156" name="Rounded Rectangle 155"/>
          <p:cNvSpPr/>
          <p:nvPr/>
        </p:nvSpPr>
        <p:spPr>
          <a:xfrm>
            <a:off x="17688842" y="7248402"/>
            <a:ext cx="11949695" cy="5328592"/>
          </a:xfrm>
          <a:prstGeom prst="roundRect">
            <a:avLst/>
          </a:prstGeom>
          <a:noFill/>
          <a:ln w="63500" cap="rnd">
            <a:gradFill flip="none" rotWithShape="1">
              <a:gsLst>
                <a:gs pos="0">
                  <a:srgbClr val="000082"/>
                </a:gs>
                <a:gs pos="25000">
                  <a:srgbClr val="66008F"/>
                </a:gs>
                <a:gs pos="51000">
                  <a:srgbClr val="BA0066"/>
                </a:gs>
                <a:gs pos="77000">
                  <a:srgbClr val="FF0000"/>
                </a:gs>
                <a:gs pos="100000">
                  <a:srgbClr val="FF0000"/>
                </a:gs>
              </a:gsLst>
              <a:lin ang="5400000" scaled="1"/>
              <a:tileRect/>
            </a:gradFill>
          </a:ln>
          <a:effectLst>
            <a:outerShdw blurRad="63500" sx="99000" sy="99000" algn="ctr" rotWithShape="0">
              <a:srgbClr val="FF0000">
                <a:alpha val="35000"/>
              </a:srgb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TextBox 181"/>
          <p:cNvSpPr txBox="1"/>
          <p:nvPr/>
        </p:nvSpPr>
        <p:spPr>
          <a:xfrm>
            <a:off x="18812395" y="13252844"/>
            <a:ext cx="1532792" cy="584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1600" b="1" smtClean="0">
                <a:latin typeface="Calibri" panose="020F0502020204030204" pitchFamily="34" charset="0"/>
              </a:rPr>
              <a:t>Tsunami</a:t>
            </a:r>
          </a:p>
          <a:p>
            <a:r>
              <a:rPr lang="pt-BR" sz="1600" b="1" smtClean="0">
                <a:latin typeface="Calibri" panose="020F0502020204030204" pitchFamily="34" charset="0"/>
              </a:rPr>
              <a:t>Indonesia, 2004</a:t>
            </a:r>
            <a:endParaRPr lang="en-US" sz="1600" b="1">
              <a:latin typeface="Calibri" panose="020F0502020204030204" pitchFamily="34" charset="0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13184614" y="13244133"/>
            <a:ext cx="1508811" cy="584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Calibri" panose="020F0502020204030204" pitchFamily="34" charset="0"/>
              </a:rPr>
              <a:t>Terrorist attack</a:t>
            </a:r>
          </a:p>
          <a:p>
            <a:r>
              <a:rPr lang="pt-BR" sz="1600" b="1" dirty="0" smtClean="0">
                <a:latin typeface="Calibri" panose="020F0502020204030204" pitchFamily="34" charset="0"/>
              </a:rPr>
              <a:t>New York, 2001</a:t>
            </a:r>
            <a:endParaRPr lang="en-US" sz="1600" b="1" dirty="0">
              <a:latin typeface="Calibri" panose="020F0502020204030204" pitchFamily="34" charset="0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28108622" y="13245874"/>
            <a:ext cx="1247479" cy="584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1600" b="1" smtClean="0">
                <a:latin typeface="Calibri" panose="020F0502020204030204" pitchFamily="34" charset="0"/>
              </a:rPr>
              <a:t>Earthquake</a:t>
            </a:r>
          </a:p>
          <a:p>
            <a:r>
              <a:rPr lang="pt-BR" sz="1600" b="1" smtClean="0">
                <a:latin typeface="Calibri" panose="020F0502020204030204" pitchFamily="34" charset="0"/>
              </a:rPr>
              <a:t>Nepal, 2015</a:t>
            </a:r>
            <a:endParaRPr lang="en-US" sz="1600" b="1">
              <a:latin typeface="Calibri" panose="020F0502020204030204" pitchFamily="34" charset="0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22427309" y="13245874"/>
            <a:ext cx="1892762" cy="584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1600" b="1" smtClean="0">
                <a:latin typeface="Calibri" panose="020F0502020204030204" pitchFamily="34" charset="0"/>
              </a:rPr>
              <a:t>Mudslides</a:t>
            </a:r>
          </a:p>
          <a:p>
            <a:r>
              <a:rPr lang="pt-BR" sz="1600" b="1" smtClean="0">
                <a:latin typeface="Calibri" panose="020F0502020204030204" pitchFamily="34" charset="0"/>
              </a:rPr>
              <a:t>Rio de Janeiro, 2011</a:t>
            </a:r>
            <a:endParaRPr lang="en-US" sz="1600" b="1">
              <a:latin typeface="Calibri" panose="020F0502020204030204" pitchFamily="34" charset="0"/>
            </a:endParaRPr>
          </a:p>
        </p:txBody>
      </p:sp>
      <p:cxnSp>
        <p:nvCxnSpPr>
          <p:cNvPr id="206" name="Straight Arrow Connector 205"/>
          <p:cNvCxnSpPr/>
          <p:nvPr/>
        </p:nvCxnSpPr>
        <p:spPr>
          <a:xfrm>
            <a:off x="10570267" y="17689843"/>
            <a:ext cx="0" cy="414248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/>
          <p:nvPr/>
        </p:nvCxnSpPr>
        <p:spPr>
          <a:xfrm>
            <a:off x="11899627" y="17659846"/>
            <a:ext cx="0" cy="414248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/>
          <p:nvPr/>
        </p:nvCxnSpPr>
        <p:spPr>
          <a:xfrm>
            <a:off x="13162555" y="17670793"/>
            <a:ext cx="0" cy="414248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/>
          <p:nvPr/>
        </p:nvCxnSpPr>
        <p:spPr>
          <a:xfrm>
            <a:off x="14458699" y="17678896"/>
            <a:ext cx="0" cy="414248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/>
          <p:nvPr/>
        </p:nvCxnSpPr>
        <p:spPr>
          <a:xfrm>
            <a:off x="15721627" y="17689843"/>
            <a:ext cx="0" cy="414248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>
            <a:off x="16967827" y="17681631"/>
            <a:ext cx="0" cy="414248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/>
          <p:nvPr/>
        </p:nvCxnSpPr>
        <p:spPr>
          <a:xfrm>
            <a:off x="18230755" y="17692578"/>
            <a:ext cx="0" cy="414248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/>
          <p:cNvCxnSpPr/>
          <p:nvPr/>
        </p:nvCxnSpPr>
        <p:spPr>
          <a:xfrm>
            <a:off x="19526899" y="17700681"/>
            <a:ext cx="0" cy="414248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/>
          <p:nvPr/>
        </p:nvCxnSpPr>
        <p:spPr>
          <a:xfrm>
            <a:off x="20789827" y="17711628"/>
            <a:ext cx="0" cy="414248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/>
          <p:cNvCxnSpPr/>
          <p:nvPr/>
        </p:nvCxnSpPr>
        <p:spPr>
          <a:xfrm>
            <a:off x="22119187" y="17681631"/>
            <a:ext cx="0" cy="414248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/>
          <p:nvPr/>
        </p:nvCxnSpPr>
        <p:spPr>
          <a:xfrm>
            <a:off x="23382115" y="17692578"/>
            <a:ext cx="0" cy="414248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/>
          <p:nvPr/>
        </p:nvCxnSpPr>
        <p:spPr>
          <a:xfrm>
            <a:off x="24678259" y="17700681"/>
            <a:ext cx="0" cy="414248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/>
          <p:cNvCxnSpPr/>
          <p:nvPr/>
        </p:nvCxnSpPr>
        <p:spPr>
          <a:xfrm>
            <a:off x="25941187" y="17711628"/>
            <a:ext cx="0" cy="414248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/>
          <p:nvPr/>
        </p:nvCxnSpPr>
        <p:spPr>
          <a:xfrm>
            <a:off x="27211239" y="17694331"/>
            <a:ext cx="0" cy="414248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/>
          <p:nvPr/>
        </p:nvCxnSpPr>
        <p:spPr>
          <a:xfrm>
            <a:off x="28474167" y="17705278"/>
            <a:ext cx="0" cy="414248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https://cdn3.iconfinder.com/data/icons/cars-and-delivery/512/quadcopter-512.png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0815" y="16886578"/>
            <a:ext cx="510393" cy="51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cdn2.iconfinder.com/data/icons/command-control-vehicles/24/0013-512.png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6803" y="16801776"/>
            <a:ext cx="703790" cy="70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cdn3.iconfinder.com/data/icons/cars-and-delivery/512/air_drone-128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1435" y="16902817"/>
            <a:ext cx="757028" cy="75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cdn0.iconfinder.com/data/icons/black-logistics-icons/256/Robotics.png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8296" y="16876440"/>
            <a:ext cx="530667" cy="53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mars.nasa.gov/images/mep/mars-makers/phoenix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5528" y="16725958"/>
            <a:ext cx="887142" cy="88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1" name="Oval 230"/>
          <p:cNvSpPr/>
          <p:nvPr/>
        </p:nvSpPr>
        <p:spPr>
          <a:xfrm>
            <a:off x="22556811" y="24109346"/>
            <a:ext cx="2160240" cy="2160000"/>
          </a:xfrm>
          <a:prstGeom prst="ellipse">
            <a:avLst/>
          </a:prstGeom>
          <a:gradFill flip="none" rotWithShape="1">
            <a:gsLst>
              <a:gs pos="0">
                <a:schemeClr val="accent3">
                  <a:tint val="50000"/>
                  <a:satMod val="300000"/>
                </a:schemeClr>
              </a:gs>
              <a:gs pos="100000">
                <a:srgbClr val="92D050"/>
              </a:gs>
            </a:gsLst>
            <a:lin ang="5400000" scaled="1"/>
            <a:tileRect/>
          </a:gradFill>
          <a:scene3d>
            <a:camera prst="orthographicFront">
              <a:rot lat="0" lon="18000000" rev="0"/>
            </a:camera>
            <a:lightRig rig="freezing" dir="t"/>
          </a:scene3d>
          <a:sp3d extrusionH="12700000" prstMaterial="translucentPowder">
            <a:bevelT w="25400" h="25400"/>
            <a:extrusionClr>
              <a:srgbClr val="92D050"/>
            </a:extrusionClr>
            <a:contourClr>
              <a:srgbClr val="92D050"/>
            </a:contourClr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3"/>
          <p:cNvSpPr txBox="1">
            <a:spLocks noChangeArrowheads="1"/>
          </p:cNvSpPr>
          <p:nvPr/>
        </p:nvSpPr>
        <p:spPr bwMode="auto">
          <a:xfrm>
            <a:off x="14205007" y="25158047"/>
            <a:ext cx="8184754" cy="89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8000" tIns="108000" rIns="108000" bIns="108000"/>
          <a:lstStyle>
            <a:lvl1pPr marL="1167373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58006" indent="-1283385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3661630" indent="-1087612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4923260" indent="-1145618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6141385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8229601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0317816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12406031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14494247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100000"/>
              </a:lnSpc>
              <a:buFont typeface="Wingdings" pitchFamily="2" charset="2"/>
              <a:buNone/>
              <a:defRPr/>
            </a:pPr>
            <a:r>
              <a:rPr lang="nl-NL" altLang="en-US" sz="4400" b="1" kern="0" smtClean="0">
                <a:latin typeface="Calibri" panose="020F0502020204030204" pitchFamily="34" charset="0"/>
              </a:rPr>
              <a:t>Situation Notification Service Bus</a:t>
            </a:r>
          </a:p>
        </p:txBody>
      </p:sp>
      <p:sp>
        <p:nvSpPr>
          <p:cNvPr id="234" name="Oval 233"/>
          <p:cNvSpPr/>
          <p:nvPr/>
        </p:nvSpPr>
        <p:spPr>
          <a:xfrm>
            <a:off x="15300002" y="24504396"/>
            <a:ext cx="1080120" cy="554211"/>
          </a:xfrm>
          <a:prstGeom prst="ellipse">
            <a:avLst/>
          </a:prstGeom>
          <a:gradFill flip="none" rotWithShape="1">
            <a:gsLst>
              <a:gs pos="0">
                <a:schemeClr val="accent3">
                  <a:tint val="50000"/>
                  <a:satMod val="300000"/>
                </a:schemeClr>
              </a:gs>
              <a:gs pos="100000">
                <a:srgbClr val="92D050"/>
              </a:gs>
            </a:gsLst>
            <a:lin ang="5400000" scaled="1"/>
            <a:tileRect/>
          </a:gradFill>
          <a:scene3d>
            <a:camera prst="orthographicFront">
              <a:rot lat="0" lon="18000000" rev="0"/>
            </a:camera>
            <a:lightRig rig="threePt" dir="t"/>
          </a:scene3d>
          <a:sp3d extrusionH="2540000" contourW="12700" prstMaterial="matte">
            <a:bevelT w="12700" h="12700"/>
            <a:extrusionClr>
              <a:srgbClr val="51FFC5"/>
            </a:extrusionClr>
            <a:contourClr>
              <a:schemeClr val="accent3">
                <a:lumMod val="50000"/>
              </a:schemeClr>
            </a:contourClr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/>
          <p:cNvSpPr/>
          <p:nvPr/>
        </p:nvSpPr>
        <p:spPr>
          <a:xfrm>
            <a:off x="17560825" y="24504516"/>
            <a:ext cx="1080120" cy="554211"/>
          </a:xfrm>
          <a:prstGeom prst="ellipse">
            <a:avLst/>
          </a:prstGeom>
          <a:gradFill flip="none" rotWithShape="1">
            <a:gsLst>
              <a:gs pos="0">
                <a:schemeClr val="accent3">
                  <a:tint val="50000"/>
                  <a:satMod val="300000"/>
                </a:schemeClr>
              </a:gs>
              <a:gs pos="100000">
                <a:srgbClr val="92D050"/>
              </a:gs>
            </a:gsLst>
            <a:lin ang="5400000" scaled="1"/>
            <a:tileRect/>
          </a:gradFill>
          <a:scene3d>
            <a:camera prst="orthographicFront">
              <a:rot lat="0" lon="18000000" rev="0"/>
            </a:camera>
            <a:lightRig rig="threePt" dir="t"/>
          </a:scene3d>
          <a:sp3d extrusionH="2540000" contourW="12700" prstMaterial="matte">
            <a:bevelT w="12700" h="12700"/>
            <a:extrusionClr>
              <a:srgbClr val="51FFC5"/>
            </a:extrusionClr>
            <a:contourClr>
              <a:schemeClr val="accent3">
                <a:lumMod val="50000"/>
              </a:schemeClr>
            </a:contourClr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/>
          <p:cNvSpPr/>
          <p:nvPr/>
        </p:nvSpPr>
        <p:spPr>
          <a:xfrm>
            <a:off x="19822789" y="24504396"/>
            <a:ext cx="1080120" cy="554211"/>
          </a:xfrm>
          <a:prstGeom prst="ellipse">
            <a:avLst/>
          </a:prstGeom>
          <a:gradFill flip="none" rotWithShape="1">
            <a:gsLst>
              <a:gs pos="0">
                <a:schemeClr val="accent3">
                  <a:tint val="50000"/>
                  <a:satMod val="300000"/>
                </a:schemeClr>
              </a:gs>
              <a:gs pos="100000">
                <a:srgbClr val="92D050"/>
              </a:gs>
            </a:gsLst>
            <a:lin ang="5400000" scaled="1"/>
            <a:tileRect/>
          </a:gradFill>
          <a:scene3d>
            <a:camera prst="orthographicFront">
              <a:rot lat="0" lon="18000000" rev="0"/>
            </a:camera>
            <a:lightRig rig="threePt" dir="t"/>
          </a:scene3d>
          <a:sp3d extrusionH="2540000" contourW="12700" prstMaterial="matte">
            <a:bevelT w="12700" h="12700"/>
            <a:extrusionClr>
              <a:srgbClr val="51FFC5"/>
            </a:extrusionClr>
            <a:contourClr>
              <a:schemeClr val="accent3">
                <a:lumMod val="50000"/>
              </a:schemeClr>
            </a:contourClr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8" name="Picture 4" descr="http://findicons.com/files/icons/1978/green_jelly_social_media/420/mail_square_webtreatsetc.png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0044" y="24445545"/>
            <a:ext cx="660181" cy="66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1" name="Picture 4" descr="http://findicons.com/files/icons/1978/green_jelly_social_media/420/mail_square_webtreatsetc.png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4363" y="24446204"/>
            <a:ext cx="660181" cy="66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2" name="Picture 4" descr="http://findicons.com/files/icons/1978/green_jelly_social_media/420/mail_square_webtreatsetc.png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5788" y="24445545"/>
            <a:ext cx="660181" cy="66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4" name="Picture 4" descr="http://findicons.com/files/icons/1978/green_jelly_social_media/420/mail_square_webtreatsetc.png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0107" y="24446204"/>
            <a:ext cx="660181" cy="66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" name="Picture 4" descr="http://findicons.com/files/icons/1978/green_jelly_social_media/420/mail_square_webtreatsetc.png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540" y="24443620"/>
            <a:ext cx="660181" cy="66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7" name="Picture 4" descr="http://findicons.com/files/icons/1978/green_jelly_social_media/420/mail_square_webtreatsetc.png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7859" y="24444279"/>
            <a:ext cx="660181" cy="66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8" name="Rounded Rectangle 247"/>
          <p:cNvSpPr/>
          <p:nvPr/>
        </p:nvSpPr>
        <p:spPr>
          <a:xfrm>
            <a:off x="13267779" y="23924542"/>
            <a:ext cx="1008112" cy="36960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smtClean="0">
                <a:latin typeface="Calibri" panose="020F0502020204030204" pitchFamily="34" charset="0"/>
              </a:rPr>
              <a:t>JMS</a:t>
            </a:r>
            <a:endParaRPr lang="en-US" sz="2000">
              <a:latin typeface="Calibri" panose="020F0502020204030204" pitchFamily="34" charset="0"/>
            </a:endParaRPr>
          </a:p>
        </p:txBody>
      </p:sp>
      <p:sp>
        <p:nvSpPr>
          <p:cNvPr id="249" name="Rounded Rectangle 248"/>
          <p:cNvSpPr/>
          <p:nvPr/>
        </p:nvSpPr>
        <p:spPr>
          <a:xfrm>
            <a:off x="14779947" y="23928501"/>
            <a:ext cx="1008112" cy="36960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smtClean="0">
                <a:latin typeface="Calibri" panose="020F0502020204030204" pitchFamily="34" charset="0"/>
              </a:rPr>
              <a:t>REST</a:t>
            </a:r>
            <a:endParaRPr lang="en-US" sz="2000">
              <a:latin typeface="Calibri" panose="020F0502020204030204" pitchFamily="34" charset="0"/>
            </a:endParaRPr>
          </a:p>
        </p:txBody>
      </p:sp>
      <p:sp>
        <p:nvSpPr>
          <p:cNvPr id="256" name="Rounded Rectangle 255"/>
          <p:cNvSpPr/>
          <p:nvPr/>
        </p:nvSpPr>
        <p:spPr>
          <a:xfrm>
            <a:off x="16258207" y="23926404"/>
            <a:ext cx="1008112" cy="36960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smtClean="0">
                <a:latin typeface="Calibri" panose="020F0502020204030204" pitchFamily="34" charset="0"/>
              </a:rPr>
              <a:t>SOAP</a:t>
            </a:r>
            <a:endParaRPr lang="en-US" sz="2000">
              <a:latin typeface="Calibri" panose="020F0502020204030204" pitchFamily="34" charset="0"/>
            </a:endParaRPr>
          </a:p>
        </p:txBody>
      </p:sp>
      <p:sp>
        <p:nvSpPr>
          <p:cNvPr id="257" name="Rounded Rectangle 256"/>
          <p:cNvSpPr/>
          <p:nvPr/>
        </p:nvSpPr>
        <p:spPr>
          <a:xfrm>
            <a:off x="17736596" y="23930363"/>
            <a:ext cx="1219815" cy="36960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smtClean="0">
                <a:latin typeface="Calibri" panose="020F0502020204030204" pitchFamily="34" charset="0"/>
              </a:rPr>
              <a:t>CORBA</a:t>
            </a:r>
            <a:endParaRPr lang="en-US" sz="2000">
              <a:latin typeface="Calibri" panose="020F0502020204030204" pitchFamily="34" charset="0"/>
            </a:endParaRPr>
          </a:p>
        </p:txBody>
      </p:sp>
      <p:sp>
        <p:nvSpPr>
          <p:cNvPr id="258" name="Rounded Rectangle 257"/>
          <p:cNvSpPr/>
          <p:nvPr/>
        </p:nvSpPr>
        <p:spPr>
          <a:xfrm>
            <a:off x="19316451" y="23930363"/>
            <a:ext cx="1008112" cy="36960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smtClean="0">
                <a:latin typeface="Calibri" panose="020F0502020204030204" pitchFamily="34" charset="0"/>
              </a:rPr>
              <a:t>FTP</a:t>
            </a:r>
            <a:endParaRPr lang="en-US" sz="2000">
              <a:latin typeface="Calibri" panose="020F0502020204030204" pitchFamily="34" charset="0"/>
            </a:endParaRPr>
          </a:p>
        </p:txBody>
      </p:sp>
      <p:sp>
        <p:nvSpPr>
          <p:cNvPr id="278" name="Rounded Rectangle 277"/>
          <p:cNvSpPr/>
          <p:nvPr/>
        </p:nvSpPr>
        <p:spPr>
          <a:xfrm>
            <a:off x="20684603" y="23943063"/>
            <a:ext cx="1008112" cy="36960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smtClean="0">
                <a:latin typeface="Calibri" panose="020F0502020204030204" pitchFamily="34" charset="0"/>
              </a:rPr>
              <a:t>HTTP</a:t>
            </a:r>
            <a:endParaRPr lang="en-US" sz="2000">
              <a:latin typeface="Calibri" panose="020F0502020204030204" pitchFamily="34" charset="0"/>
            </a:endParaRPr>
          </a:p>
        </p:txBody>
      </p:sp>
      <p:sp>
        <p:nvSpPr>
          <p:cNvPr id="290" name="Rounded Rectangle 289"/>
          <p:cNvSpPr/>
          <p:nvPr/>
        </p:nvSpPr>
        <p:spPr>
          <a:xfrm>
            <a:off x="22135541" y="23952630"/>
            <a:ext cx="1008112" cy="36960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smtClean="0">
                <a:latin typeface="Calibri" panose="020F0502020204030204" pitchFamily="34" charset="0"/>
              </a:rPr>
              <a:t>RMI</a:t>
            </a:r>
            <a:endParaRPr lang="en-US" sz="2000">
              <a:latin typeface="Calibri" panose="020F0502020204030204" pitchFamily="34" charset="0"/>
            </a:endParaRPr>
          </a:p>
        </p:txBody>
      </p:sp>
      <p:sp>
        <p:nvSpPr>
          <p:cNvPr id="291" name="Oval 290"/>
          <p:cNvSpPr/>
          <p:nvPr/>
        </p:nvSpPr>
        <p:spPr>
          <a:xfrm>
            <a:off x="22080437" y="24505055"/>
            <a:ext cx="1080120" cy="554211"/>
          </a:xfrm>
          <a:prstGeom prst="ellipse">
            <a:avLst/>
          </a:prstGeom>
          <a:gradFill flip="none" rotWithShape="1">
            <a:gsLst>
              <a:gs pos="0">
                <a:schemeClr val="accent3">
                  <a:tint val="50000"/>
                  <a:satMod val="300000"/>
                </a:schemeClr>
              </a:gs>
              <a:gs pos="100000">
                <a:srgbClr val="92D050"/>
              </a:gs>
            </a:gsLst>
            <a:lin ang="5400000" scaled="1"/>
            <a:tileRect/>
          </a:gradFill>
          <a:scene3d>
            <a:camera prst="orthographicFront">
              <a:rot lat="0" lon="18000000" rev="0"/>
            </a:camera>
            <a:lightRig rig="threePt" dir="t"/>
          </a:scene3d>
          <a:sp3d extrusionH="2540000" contourW="12700" prstMaterial="matte">
            <a:bevelT w="12700" h="12700"/>
            <a:extrusionClr>
              <a:srgbClr val="51FFC5"/>
            </a:extrusionClr>
            <a:contourClr>
              <a:schemeClr val="accent3">
                <a:lumMod val="50000"/>
              </a:schemeClr>
            </a:contourClr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2" name="Picture 4" descr="http://findicons.com/files/icons/1978/green_jelly_social_media/420/mail_square_webtreatsetc.png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7692" y="24446204"/>
            <a:ext cx="660181" cy="66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3" name="Picture 4" descr="http://findicons.com/files/icons/1978/green_jelly_social_media/420/mail_square_webtreatsetc.png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2011" y="24446863"/>
            <a:ext cx="660181" cy="66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4" name="Rounded Rectangle 293"/>
          <p:cNvSpPr/>
          <p:nvPr/>
        </p:nvSpPr>
        <p:spPr>
          <a:xfrm>
            <a:off x="11035531" y="19932614"/>
            <a:ext cx="4120355" cy="2770024"/>
          </a:xfrm>
          <a:prstGeom prst="roundRect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000" b="1" smtClean="0"/>
          </a:p>
        </p:txBody>
      </p:sp>
      <p:sp>
        <p:nvSpPr>
          <p:cNvPr id="297" name="Rounded Rectangle 296"/>
          <p:cNvSpPr/>
          <p:nvPr/>
        </p:nvSpPr>
        <p:spPr>
          <a:xfrm>
            <a:off x="5562944" y="35672512"/>
            <a:ext cx="11917313" cy="5029894"/>
          </a:xfrm>
          <a:prstGeom prst="roundRect">
            <a:avLst/>
          </a:prstGeom>
          <a:noFill/>
          <a:ln w="63500" cap="rnd">
            <a:gradFill flip="none" rotWithShape="1">
              <a:gsLst>
                <a:gs pos="68000">
                  <a:srgbClr val="709F50"/>
                </a:gs>
                <a:gs pos="0">
                  <a:srgbClr val="7030A0"/>
                </a:gs>
                <a:gs pos="35000">
                  <a:srgbClr val="9CB86E"/>
                </a:gs>
                <a:gs pos="100000">
                  <a:srgbClr val="156B13"/>
                </a:gs>
              </a:gsLst>
              <a:lin ang="16200000" scaled="1"/>
              <a:tileRect/>
            </a:gradFill>
          </a:ln>
          <a:effectLst>
            <a:outerShdw blurRad="63500" sx="99000" sy="99000" algn="ctr" rotWithShape="0">
              <a:srgbClr val="92D050">
                <a:alpha val="35000"/>
              </a:srgb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extBox 147"/>
          <p:cNvSpPr txBox="1"/>
          <p:nvPr/>
        </p:nvSpPr>
        <p:spPr>
          <a:xfrm>
            <a:off x="5625603" y="2720443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smtClean="0">
                <a:latin typeface="Calibri" panose="020F0502020204030204" pitchFamily="34" charset="0"/>
              </a:rPr>
              <a:t>Design-time</a:t>
            </a:r>
            <a:endParaRPr lang="en-US" sz="3200" b="1">
              <a:latin typeface="Calibri" panose="020F0502020204030204" pitchFamily="34" charset="0"/>
            </a:endParaRPr>
          </a:p>
        </p:txBody>
      </p:sp>
      <p:sp>
        <p:nvSpPr>
          <p:cNvPr id="334" name="Right Arrow 333"/>
          <p:cNvSpPr/>
          <p:nvPr/>
        </p:nvSpPr>
        <p:spPr>
          <a:xfrm rot="16200000">
            <a:off x="7246041" y="31802255"/>
            <a:ext cx="587455" cy="497306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2800" b="1">
              <a:latin typeface="+mj-lt"/>
            </a:endParaRPr>
          </a:p>
        </p:txBody>
      </p:sp>
      <p:sp>
        <p:nvSpPr>
          <p:cNvPr id="335" name="Rounded Rectangle 334"/>
          <p:cNvSpPr/>
          <p:nvPr/>
        </p:nvSpPr>
        <p:spPr>
          <a:xfrm>
            <a:off x="20362849" y="22661724"/>
            <a:ext cx="4112778" cy="554455"/>
          </a:xfrm>
          <a:prstGeom prst="roundRect">
            <a:avLst/>
          </a:prstGeom>
          <a:ln w="158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 b="1" smtClean="0">
                <a:solidFill>
                  <a:srgbClr val="006C31"/>
                </a:solidFill>
                <a:latin typeface="Calibri" panose="020F0502020204030204" pitchFamily="34" charset="0"/>
              </a:rPr>
              <a:t>Working Memory C</a:t>
            </a:r>
            <a:endParaRPr lang="en-US" sz="2800" b="1">
              <a:solidFill>
                <a:srgbClr val="006C31"/>
              </a:solidFill>
              <a:latin typeface="Calibri" panose="020F0502020204030204" pitchFamily="34" charset="0"/>
            </a:endParaRPr>
          </a:p>
        </p:txBody>
      </p:sp>
      <p:sp>
        <p:nvSpPr>
          <p:cNvPr id="336" name="Rounded Rectangle 335"/>
          <p:cNvSpPr/>
          <p:nvPr/>
        </p:nvSpPr>
        <p:spPr>
          <a:xfrm>
            <a:off x="20373453" y="21552923"/>
            <a:ext cx="1987225" cy="946823"/>
          </a:xfrm>
          <a:prstGeom prst="roundRect">
            <a:avLst/>
          </a:prstGeom>
          <a:ln w="158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 b="1" smtClean="0">
                <a:solidFill>
                  <a:srgbClr val="006C31"/>
                </a:solidFill>
                <a:latin typeface="Calibri" panose="020F0502020204030204" pitchFamily="34" charset="0"/>
              </a:rPr>
              <a:t>Rule Set  C</a:t>
            </a:r>
          </a:p>
        </p:txBody>
      </p:sp>
      <p:sp>
        <p:nvSpPr>
          <p:cNvPr id="337" name="Rounded Rectangle 336"/>
          <p:cNvSpPr/>
          <p:nvPr/>
        </p:nvSpPr>
        <p:spPr>
          <a:xfrm>
            <a:off x="22473897" y="21541661"/>
            <a:ext cx="2001730" cy="958085"/>
          </a:xfrm>
          <a:prstGeom prst="roundRect">
            <a:avLst/>
          </a:prstGeom>
          <a:ln w="158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 b="1" smtClean="0">
                <a:solidFill>
                  <a:srgbClr val="006C31"/>
                </a:solidFill>
                <a:latin typeface="Calibri" panose="020F0502020204030204" pitchFamily="34" charset="0"/>
              </a:rPr>
              <a:t>Rule Engine C</a:t>
            </a:r>
          </a:p>
        </p:txBody>
      </p:sp>
      <p:sp>
        <p:nvSpPr>
          <p:cNvPr id="338" name="Rounded Rectangle 337"/>
          <p:cNvSpPr/>
          <p:nvPr/>
        </p:nvSpPr>
        <p:spPr>
          <a:xfrm>
            <a:off x="19460467" y="28635179"/>
            <a:ext cx="3267392" cy="329535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200" b="1" smtClean="0">
                <a:latin typeface="Calibri" panose="020F0502020204030204" pitchFamily="34" charset="0"/>
              </a:rPr>
              <a:t>Context Model (Java)</a:t>
            </a:r>
            <a:endParaRPr lang="en-US" sz="3200" b="1">
              <a:latin typeface="Calibri" panose="020F0502020204030204" pitchFamily="34" charset="0"/>
            </a:endParaRPr>
          </a:p>
        </p:txBody>
      </p:sp>
      <p:sp>
        <p:nvSpPr>
          <p:cNvPr id="339" name="Rounded Rectangle 338"/>
          <p:cNvSpPr/>
          <p:nvPr/>
        </p:nvSpPr>
        <p:spPr>
          <a:xfrm>
            <a:off x="19460467" y="32680203"/>
            <a:ext cx="8479780" cy="17538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200" b="1" smtClean="0">
                <a:latin typeface="Calibri" panose="020F0502020204030204" pitchFamily="34" charset="0"/>
              </a:rPr>
              <a:t>Behavior Model (BPM Suite)</a:t>
            </a:r>
          </a:p>
          <a:p>
            <a:pPr algn="ctr"/>
            <a:r>
              <a:rPr lang="pt-BR" sz="3200" b="1" smtClean="0">
                <a:latin typeface="Calibri" panose="020F0502020204030204" pitchFamily="34" charset="0"/>
              </a:rPr>
              <a:t>Service Compositions</a:t>
            </a:r>
            <a:endParaRPr lang="en-US" sz="3200" b="1">
              <a:latin typeface="Calibri" panose="020F0502020204030204" pitchFamily="34" charset="0"/>
            </a:endParaRPr>
          </a:p>
        </p:txBody>
      </p:sp>
      <p:sp>
        <p:nvSpPr>
          <p:cNvPr id="340" name="Rounded Rectangle 339"/>
          <p:cNvSpPr/>
          <p:nvPr/>
        </p:nvSpPr>
        <p:spPr>
          <a:xfrm>
            <a:off x="23154447" y="29987873"/>
            <a:ext cx="4609993" cy="82525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 b="1" smtClean="0"/>
              <a:t>Situation Types</a:t>
            </a:r>
            <a:endParaRPr lang="en-US" sz="2800" b="1"/>
          </a:p>
        </p:txBody>
      </p:sp>
      <p:sp>
        <p:nvSpPr>
          <p:cNvPr id="342" name="Rounded Rectangle 341"/>
          <p:cNvSpPr/>
          <p:nvPr/>
        </p:nvSpPr>
        <p:spPr>
          <a:xfrm>
            <a:off x="22916851" y="28635179"/>
            <a:ext cx="5042498" cy="3295357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TextBox 342"/>
          <p:cNvSpPr txBox="1"/>
          <p:nvPr/>
        </p:nvSpPr>
        <p:spPr>
          <a:xfrm>
            <a:off x="23344552" y="28799146"/>
            <a:ext cx="43063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smtClean="0">
                <a:latin typeface="Calibri" panose="020F0502020204030204" pitchFamily="34" charset="0"/>
              </a:rPr>
              <a:t>CEP engine</a:t>
            </a:r>
          </a:p>
          <a:p>
            <a:pPr algn="ctr"/>
            <a:r>
              <a:rPr lang="pt-BR" sz="3200" b="1" smtClean="0">
                <a:latin typeface="Calibri" panose="020F0502020204030204" pitchFamily="34" charset="0"/>
              </a:rPr>
              <a:t>(SCENE/Drools)</a:t>
            </a:r>
            <a:endParaRPr lang="en-US" sz="3200" b="1">
              <a:latin typeface="Calibri" panose="020F0502020204030204" pitchFamily="34" charset="0"/>
            </a:endParaRPr>
          </a:p>
        </p:txBody>
      </p:sp>
      <p:pic>
        <p:nvPicPr>
          <p:cNvPr id="344" name="Picture 16" descr="http://emerge.softwarestudies.com/projects/Surface_is_the_New_Depth/barco_1.jp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2488" y="20328830"/>
            <a:ext cx="3907811" cy="218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7" name="Rounded Rectangle 346"/>
          <p:cNvSpPr/>
          <p:nvPr/>
        </p:nvSpPr>
        <p:spPr>
          <a:xfrm>
            <a:off x="23151325" y="30906264"/>
            <a:ext cx="4609993" cy="82525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 b="1" smtClean="0"/>
              <a:t>Situation Rules</a:t>
            </a:r>
            <a:endParaRPr lang="en-US" sz="2800" b="1"/>
          </a:p>
        </p:txBody>
      </p:sp>
      <p:cxnSp>
        <p:nvCxnSpPr>
          <p:cNvPr id="1025" name="Curved Connector 1024"/>
          <p:cNvCxnSpPr>
            <a:stCxn id="338" idx="0"/>
            <a:endCxn id="359" idx="2"/>
          </p:cNvCxnSpPr>
          <p:nvPr/>
        </p:nvCxnSpPr>
        <p:spPr>
          <a:xfrm rot="5400000" flipH="1" flipV="1">
            <a:off x="21317721" y="22978109"/>
            <a:ext cx="5433513" cy="5880629"/>
          </a:xfrm>
          <a:prstGeom prst="curvedConnector3">
            <a:avLst>
              <a:gd name="adj1" fmla="val 40534"/>
            </a:avLst>
          </a:prstGeom>
          <a:ln w="25400" cap="flat">
            <a:prstDash val="lgDashDot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Rectangle 1038"/>
          <p:cNvSpPr/>
          <p:nvPr/>
        </p:nvSpPr>
        <p:spPr>
          <a:xfrm>
            <a:off x="20378149" y="21476270"/>
            <a:ext cx="4184569" cy="1100541"/>
          </a:xfrm>
          <a:prstGeom prst="rect">
            <a:avLst/>
          </a:prstGeom>
          <a:noFill/>
          <a:ln w="12700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2" name="Curved Connector 351"/>
          <p:cNvCxnSpPr>
            <a:stCxn id="339" idx="3"/>
          </p:cNvCxnSpPr>
          <p:nvPr/>
        </p:nvCxnSpPr>
        <p:spPr>
          <a:xfrm flipV="1">
            <a:off x="27940247" y="23527912"/>
            <a:ext cx="792114" cy="10029236"/>
          </a:xfrm>
          <a:prstGeom prst="curvedConnector2">
            <a:avLst/>
          </a:prstGeom>
          <a:ln w="25400" cap="flat">
            <a:prstDash val="lgDashDot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urved Connector 352"/>
          <p:cNvCxnSpPr>
            <a:stCxn id="339" idx="1"/>
          </p:cNvCxnSpPr>
          <p:nvPr/>
        </p:nvCxnSpPr>
        <p:spPr>
          <a:xfrm rot="10800000">
            <a:off x="18956411" y="26269346"/>
            <a:ext cx="504056" cy="7287802"/>
          </a:xfrm>
          <a:prstGeom prst="curvedConnector2">
            <a:avLst/>
          </a:prstGeom>
          <a:ln w="25400" cap="flat">
            <a:prstDash val="lgDashDot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9" name="Picture 23" descr="https://cdn0.iconfinder.com/data/icons/communication-icons-4/512/satellite-512.png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9179" y="16849283"/>
            <a:ext cx="640492" cy="64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4" name="Curved Connector 353"/>
          <p:cNvCxnSpPr>
            <a:stCxn id="395" idx="2"/>
          </p:cNvCxnSpPr>
          <p:nvPr/>
        </p:nvCxnSpPr>
        <p:spPr>
          <a:xfrm rot="5400000">
            <a:off x="6040054" y="27182916"/>
            <a:ext cx="2626980" cy="1294811"/>
          </a:xfrm>
          <a:prstGeom prst="curvedConnector3">
            <a:avLst>
              <a:gd name="adj1" fmla="val 65229"/>
            </a:avLst>
          </a:prstGeom>
          <a:ln w="25400" cap="flat">
            <a:prstDash val="lgDashDot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6" name="Rectangle 3"/>
          <p:cNvSpPr txBox="1">
            <a:spLocks noChangeArrowheads="1"/>
          </p:cNvSpPr>
          <p:nvPr/>
        </p:nvSpPr>
        <p:spPr bwMode="auto">
          <a:xfrm>
            <a:off x="21311974" y="18667958"/>
            <a:ext cx="2377915" cy="614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8000" tIns="108000" rIns="108000" bIns="108000"/>
          <a:lstStyle>
            <a:lvl1pPr marL="1167373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58006" indent="-1283385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3661630" indent="-1087612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4923260" indent="-1145618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6141385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8229601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0317816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12406031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14494247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100000"/>
              </a:lnSpc>
              <a:buFont typeface="Wingdings" pitchFamily="2" charset="2"/>
              <a:buNone/>
              <a:defRPr/>
            </a:pPr>
            <a:r>
              <a:rPr lang="nl-NL" altLang="en-US" sz="2400" b="1" kern="0" dirty="0" smtClean="0">
                <a:latin typeface="Calibri" panose="020F0502020204030204" pitchFamily="34" charset="0"/>
              </a:rPr>
              <a:t>SA </a:t>
            </a:r>
            <a:r>
              <a:rPr lang="en-US" altLang="en-US" sz="2400" b="1" kern="0" dirty="0" smtClean="0">
                <a:latin typeface="Calibri" panose="020F0502020204030204" pitchFamily="34" charset="0"/>
              </a:rPr>
              <a:t>application</a:t>
            </a:r>
            <a:r>
              <a:rPr lang="nl-NL" altLang="en-US" sz="2400" b="1" kern="0" dirty="0" smtClean="0">
                <a:latin typeface="Calibri" panose="020F0502020204030204" pitchFamily="34" charset="0"/>
              </a:rPr>
              <a:t> C</a:t>
            </a:r>
          </a:p>
        </p:txBody>
      </p:sp>
      <p:sp>
        <p:nvSpPr>
          <p:cNvPr id="358" name="Rounded Rectangle 357"/>
          <p:cNvSpPr/>
          <p:nvPr/>
        </p:nvSpPr>
        <p:spPr>
          <a:xfrm>
            <a:off x="24770009" y="18739966"/>
            <a:ext cx="4425704" cy="4787946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000" b="1" smtClean="0"/>
          </a:p>
        </p:txBody>
      </p:sp>
      <p:sp>
        <p:nvSpPr>
          <p:cNvPr id="359" name="Rounded Rectangle 358"/>
          <p:cNvSpPr/>
          <p:nvPr/>
        </p:nvSpPr>
        <p:spPr>
          <a:xfrm>
            <a:off x="24918403" y="22647211"/>
            <a:ext cx="4112778" cy="554455"/>
          </a:xfrm>
          <a:prstGeom prst="roundRect">
            <a:avLst/>
          </a:prstGeom>
          <a:ln w="158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 b="1" smtClean="0">
                <a:solidFill>
                  <a:srgbClr val="006C31"/>
                </a:solidFill>
                <a:latin typeface="Calibri" panose="020F0502020204030204" pitchFamily="34" charset="0"/>
              </a:rPr>
              <a:t>Working Memory D</a:t>
            </a:r>
            <a:endParaRPr lang="en-US" sz="2800" b="1">
              <a:solidFill>
                <a:srgbClr val="006C31"/>
              </a:solidFill>
              <a:latin typeface="Calibri" panose="020F0502020204030204" pitchFamily="34" charset="0"/>
            </a:endParaRPr>
          </a:p>
        </p:txBody>
      </p:sp>
      <p:sp>
        <p:nvSpPr>
          <p:cNvPr id="402" name="Rounded Rectangle 401"/>
          <p:cNvSpPr/>
          <p:nvPr/>
        </p:nvSpPr>
        <p:spPr>
          <a:xfrm>
            <a:off x="24929007" y="21538410"/>
            <a:ext cx="1987225" cy="946823"/>
          </a:xfrm>
          <a:prstGeom prst="roundRect">
            <a:avLst/>
          </a:prstGeom>
          <a:ln w="158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 b="1" smtClean="0">
                <a:solidFill>
                  <a:srgbClr val="006C31"/>
                </a:solidFill>
                <a:latin typeface="Calibri" panose="020F0502020204030204" pitchFamily="34" charset="0"/>
              </a:rPr>
              <a:t>Rule Set  D</a:t>
            </a:r>
          </a:p>
        </p:txBody>
      </p:sp>
      <p:sp>
        <p:nvSpPr>
          <p:cNvPr id="403" name="Rounded Rectangle 402"/>
          <p:cNvSpPr/>
          <p:nvPr/>
        </p:nvSpPr>
        <p:spPr>
          <a:xfrm>
            <a:off x="27029451" y="21527148"/>
            <a:ext cx="2001730" cy="958085"/>
          </a:xfrm>
          <a:prstGeom prst="roundRect">
            <a:avLst/>
          </a:prstGeom>
          <a:ln w="158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 b="1" smtClean="0">
                <a:solidFill>
                  <a:srgbClr val="006C31"/>
                </a:solidFill>
                <a:latin typeface="Calibri" panose="020F0502020204030204" pitchFamily="34" charset="0"/>
              </a:rPr>
              <a:t>Rule Engine D</a:t>
            </a:r>
          </a:p>
        </p:txBody>
      </p:sp>
      <p:sp>
        <p:nvSpPr>
          <p:cNvPr id="404" name="Rectangle 403"/>
          <p:cNvSpPr/>
          <p:nvPr/>
        </p:nvSpPr>
        <p:spPr>
          <a:xfrm>
            <a:off x="24933703" y="21461757"/>
            <a:ext cx="4184569" cy="1100541"/>
          </a:xfrm>
          <a:prstGeom prst="rect">
            <a:avLst/>
          </a:prstGeom>
          <a:noFill/>
          <a:ln w="12700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5" name="Picture 14" descr="http://www.blowhardgroup.com/ckfinder/userfiles/images/situational.jp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9121" y="19159005"/>
            <a:ext cx="3714394" cy="221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" name="Rounded Rectangle 170"/>
          <p:cNvSpPr/>
          <p:nvPr/>
        </p:nvSpPr>
        <p:spPr>
          <a:xfrm>
            <a:off x="22639597" y="22661725"/>
            <a:ext cx="3517614" cy="2342938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158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pt-BR" sz="2400" b="1" smtClean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  <a:p>
            <a:pPr algn="ctr"/>
            <a:endParaRPr lang="pt-BR" sz="2400" b="1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  <a:p>
            <a:pPr algn="ctr"/>
            <a:r>
              <a:rPr lang="pt-BR" sz="28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Shared WM</a:t>
            </a:r>
            <a:endParaRPr lang="en-US" sz="2800" b="1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06" name="Rectangle 3"/>
          <p:cNvSpPr txBox="1">
            <a:spLocks noChangeArrowheads="1"/>
          </p:cNvSpPr>
          <p:nvPr/>
        </p:nvSpPr>
        <p:spPr bwMode="auto">
          <a:xfrm>
            <a:off x="25869179" y="18667958"/>
            <a:ext cx="2377915" cy="614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8000" tIns="108000" rIns="108000" bIns="108000"/>
          <a:lstStyle>
            <a:lvl1pPr marL="1167373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58006" indent="-1283385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3661630" indent="-1087612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4923260" indent="-1145618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6141385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8229601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0317816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12406031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14494247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100000"/>
              </a:lnSpc>
              <a:buFont typeface="Wingdings" pitchFamily="2" charset="2"/>
              <a:buNone/>
              <a:defRPr/>
            </a:pPr>
            <a:r>
              <a:rPr lang="nl-NL" altLang="en-US" sz="2400" b="1" kern="0" dirty="0" smtClean="0">
                <a:latin typeface="Calibri" panose="020F0502020204030204" pitchFamily="34" charset="0"/>
              </a:rPr>
              <a:t>SA </a:t>
            </a:r>
            <a:r>
              <a:rPr lang="en-US" altLang="en-US" sz="2400" b="1" kern="0" dirty="0" smtClean="0">
                <a:latin typeface="Calibri" panose="020F0502020204030204" pitchFamily="34" charset="0"/>
              </a:rPr>
              <a:t>application</a:t>
            </a:r>
            <a:r>
              <a:rPr lang="nl-NL" altLang="en-US" sz="2400" b="1" kern="0" dirty="0" smtClean="0">
                <a:latin typeface="Calibri" panose="020F0502020204030204" pitchFamily="34" charset="0"/>
              </a:rPr>
              <a:t> D</a:t>
            </a:r>
          </a:p>
        </p:txBody>
      </p:sp>
      <p:sp>
        <p:nvSpPr>
          <p:cNvPr id="407" name="Rectangle 3"/>
          <p:cNvSpPr txBox="1">
            <a:spLocks noChangeArrowheads="1"/>
          </p:cNvSpPr>
          <p:nvPr/>
        </p:nvSpPr>
        <p:spPr bwMode="auto">
          <a:xfrm>
            <a:off x="11969984" y="19848661"/>
            <a:ext cx="2377915" cy="614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8000" tIns="108000" rIns="108000" bIns="108000"/>
          <a:lstStyle>
            <a:lvl1pPr marL="1167373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58006" indent="-1283385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3661630" indent="-1087612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4923260" indent="-1145618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6141385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8229601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0317816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12406031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14494247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100000"/>
              </a:lnSpc>
              <a:buFont typeface="Wingdings" pitchFamily="2" charset="2"/>
              <a:buNone/>
              <a:defRPr/>
            </a:pPr>
            <a:r>
              <a:rPr lang="nl-NL" altLang="en-US" sz="2400" b="1" kern="0" dirty="0" smtClean="0">
                <a:latin typeface="Calibri" panose="020F0502020204030204" pitchFamily="34" charset="0"/>
              </a:rPr>
              <a:t>SA </a:t>
            </a:r>
            <a:r>
              <a:rPr lang="en-US" altLang="en-US" sz="2400" b="1" kern="0" dirty="0" smtClean="0">
                <a:latin typeface="Calibri" panose="020F0502020204030204" pitchFamily="34" charset="0"/>
              </a:rPr>
              <a:t>application</a:t>
            </a:r>
            <a:r>
              <a:rPr lang="nl-NL" altLang="en-US" sz="2400" b="1" kern="0" dirty="0" smtClean="0">
                <a:latin typeface="Calibri" panose="020F0502020204030204" pitchFamily="34" charset="0"/>
              </a:rPr>
              <a:t> A</a:t>
            </a:r>
          </a:p>
        </p:txBody>
      </p:sp>
      <p:sp>
        <p:nvSpPr>
          <p:cNvPr id="408" name="Rounded Rectangle 407"/>
          <p:cNvSpPr/>
          <p:nvPr/>
        </p:nvSpPr>
        <p:spPr>
          <a:xfrm>
            <a:off x="15428019" y="19920175"/>
            <a:ext cx="4120355" cy="2782462"/>
          </a:xfrm>
          <a:prstGeom prst="roundRect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000" b="1" smtClean="0"/>
          </a:p>
        </p:txBody>
      </p:sp>
      <p:sp>
        <p:nvSpPr>
          <p:cNvPr id="409" name="Rectangle 3"/>
          <p:cNvSpPr txBox="1">
            <a:spLocks noChangeArrowheads="1"/>
          </p:cNvSpPr>
          <p:nvPr/>
        </p:nvSpPr>
        <p:spPr bwMode="auto">
          <a:xfrm>
            <a:off x="16380269" y="19833171"/>
            <a:ext cx="2377915" cy="614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8000" tIns="108000" rIns="108000" bIns="108000"/>
          <a:lstStyle>
            <a:lvl1pPr marL="1167373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58006" indent="-1283385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3661630" indent="-1087612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4923260" indent="-1145618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6141385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8229601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0317816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12406031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14494247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100000"/>
              </a:lnSpc>
              <a:buFont typeface="Wingdings" pitchFamily="2" charset="2"/>
              <a:buNone/>
              <a:defRPr/>
            </a:pPr>
            <a:r>
              <a:rPr lang="nl-NL" altLang="en-US" sz="2400" b="1" kern="0" dirty="0" smtClean="0">
                <a:latin typeface="Calibri" panose="020F0502020204030204" pitchFamily="34" charset="0"/>
              </a:rPr>
              <a:t>SA </a:t>
            </a:r>
            <a:r>
              <a:rPr lang="en-US" altLang="en-US" sz="2400" b="1" kern="0" dirty="0" smtClean="0">
                <a:latin typeface="Calibri" panose="020F0502020204030204" pitchFamily="34" charset="0"/>
              </a:rPr>
              <a:t>application</a:t>
            </a:r>
            <a:r>
              <a:rPr lang="nl-NL" altLang="en-US" sz="2400" b="1" kern="0" dirty="0" smtClean="0">
                <a:latin typeface="Calibri" panose="020F0502020204030204" pitchFamily="34" charset="0"/>
              </a:rPr>
              <a:t> B</a:t>
            </a:r>
          </a:p>
        </p:txBody>
      </p:sp>
      <p:cxnSp>
        <p:nvCxnSpPr>
          <p:cNvPr id="410" name="Straight Connector 409"/>
          <p:cNvCxnSpPr>
            <a:stCxn id="256" idx="0"/>
            <a:endCxn id="408" idx="2"/>
          </p:cNvCxnSpPr>
          <p:nvPr/>
        </p:nvCxnSpPr>
        <p:spPr>
          <a:xfrm flipV="1">
            <a:off x="16762263" y="22702637"/>
            <a:ext cx="725934" cy="1223767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7" name="Picture 33" descr="http://upload.wikimedia.org/wikipedia/commons/thumb/a/a0/Icon_Mathematical_Plot.svg/2000px-Icon_Mathematical_Plot.svg.png"/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901" y="25266781"/>
            <a:ext cx="902254" cy="90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1" name="Picture 37" descr="https://cdn3.iconfinder.com/data/icons/gray-search-view-toolbar/512/search_solution-512.png"/>
          <p:cNvPicPr>
            <a:picLocks noChangeAspect="1" noChangeArrowheads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633" y="25266781"/>
            <a:ext cx="797395" cy="79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1" name="Curved Connector 350"/>
          <p:cNvCxnSpPr>
            <a:stCxn id="342" idx="0"/>
            <a:endCxn id="403" idx="2"/>
          </p:cNvCxnSpPr>
          <p:nvPr/>
        </p:nvCxnSpPr>
        <p:spPr>
          <a:xfrm rot="5400000" flipH="1" flipV="1">
            <a:off x="23659235" y="24264098"/>
            <a:ext cx="6149946" cy="2592216"/>
          </a:xfrm>
          <a:prstGeom prst="curvedConnector3">
            <a:avLst>
              <a:gd name="adj1" fmla="val 36061"/>
            </a:avLst>
          </a:prstGeom>
          <a:ln w="25400" cap="flat">
            <a:prstDash val="lgDashDot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2" name="Rectangle 3"/>
          <p:cNvSpPr txBox="1">
            <a:spLocks noChangeArrowheads="1"/>
          </p:cNvSpPr>
          <p:nvPr/>
        </p:nvSpPr>
        <p:spPr bwMode="auto">
          <a:xfrm>
            <a:off x="9123390" y="18730255"/>
            <a:ext cx="5512541" cy="599492"/>
          </a:xfrm>
          <a:prstGeom prst="rect">
            <a:avLst/>
          </a:prstGeom>
          <a:ln/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108000" tIns="108000" rIns="108000" bIns="108000" anchor="ctr"/>
          <a:lstStyle>
            <a:lvl1pPr marL="1167373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58006" indent="-1283385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3661630" indent="-1087612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4923260" indent="-1145618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6141385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8229601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0317816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12406031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14494247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lnSpc>
                <a:spcPct val="100000"/>
              </a:lnSpc>
              <a:buNone/>
              <a:defRPr/>
            </a:pPr>
            <a:r>
              <a:rPr lang="en-US" altLang="en-US" sz="3200" b="1" kern="0" smtClean="0">
                <a:solidFill>
                  <a:srgbClr val="7030A0"/>
                </a:solidFill>
                <a:latin typeface="Calibri" panose="020F0502020204030204" pitchFamily="34" charset="0"/>
              </a:rPr>
              <a:t>supported by SA applications:</a:t>
            </a:r>
          </a:p>
        </p:txBody>
      </p:sp>
      <p:sp>
        <p:nvSpPr>
          <p:cNvPr id="415" name="Rounded Rectangle 414"/>
          <p:cNvSpPr/>
          <p:nvPr/>
        </p:nvSpPr>
        <p:spPr>
          <a:xfrm>
            <a:off x="17721224" y="35672512"/>
            <a:ext cx="11917313" cy="5029894"/>
          </a:xfrm>
          <a:prstGeom prst="roundRect">
            <a:avLst/>
          </a:prstGeom>
          <a:noFill/>
          <a:ln w="63500" cap="rnd">
            <a:gradFill flip="none" rotWithShape="1">
              <a:gsLst>
                <a:gs pos="68000">
                  <a:srgbClr val="709F50"/>
                </a:gs>
                <a:gs pos="0">
                  <a:srgbClr val="7030A0"/>
                </a:gs>
                <a:gs pos="35000">
                  <a:srgbClr val="9CB86E"/>
                </a:gs>
                <a:gs pos="100000">
                  <a:srgbClr val="156B13"/>
                </a:gs>
              </a:gsLst>
              <a:lin ang="16200000" scaled="1"/>
              <a:tileRect/>
            </a:gradFill>
          </a:ln>
          <a:effectLst>
            <a:outerShdw blurRad="63500" sx="99000" sy="99000" algn="ctr" rotWithShape="0">
              <a:srgbClr val="92D050">
                <a:alpha val="35000"/>
              </a:srgb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Rectangle 3"/>
          <p:cNvSpPr txBox="1">
            <a:spLocks noChangeArrowheads="1"/>
          </p:cNvSpPr>
          <p:nvPr/>
        </p:nvSpPr>
        <p:spPr bwMode="auto">
          <a:xfrm>
            <a:off x="18044810" y="35733854"/>
            <a:ext cx="11568785" cy="4089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208822" rIns="417643" bIns="208822"/>
          <a:lstStyle>
            <a:lvl1pPr marL="1167373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58006" indent="-1283385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3661630" indent="-1087612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4923260" indent="-1145618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6141385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8229601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0317816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12406031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14494247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en-US" altLang="en-US" sz="4000" b="1" kern="0" dirty="0" smtClean="0">
                <a:solidFill>
                  <a:srgbClr val="7030A0"/>
                </a:solidFill>
                <a:latin typeface="Calibri" panose="020F0502020204030204" pitchFamily="34" charset="0"/>
              </a:rPr>
              <a:t>Scientific Background</a:t>
            </a:r>
            <a:endParaRPr lang="en-US" altLang="en-US" sz="4000" kern="0" dirty="0">
              <a:solidFill>
                <a:srgbClr val="7030A0"/>
              </a:solidFill>
              <a:latin typeface="Calibri" panose="020F0502020204030204" pitchFamily="34" charset="0"/>
            </a:endParaRPr>
          </a:p>
          <a:p>
            <a:pPr marL="542925" indent="-542925">
              <a:lnSpc>
                <a:spcPct val="10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en-US" sz="4000" kern="0" dirty="0" smtClean="0">
                <a:latin typeface="Calibri" panose="020F0502020204030204" pitchFamily="34" charset="0"/>
              </a:rPr>
              <a:t>Temporal conceptualization with </a:t>
            </a:r>
            <a:r>
              <a:rPr lang="en-US" altLang="en-US" sz="4000" kern="0" dirty="0">
                <a:latin typeface="Calibri" panose="020F0502020204030204" pitchFamily="34" charset="0"/>
              </a:rPr>
              <a:t>the Unified Foundational Ontology (</a:t>
            </a:r>
            <a:r>
              <a:rPr lang="en-US" altLang="en-US" sz="4000" kern="0" dirty="0" smtClean="0">
                <a:latin typeface="Calibri" panose="020F0502020204030204" pitchFamily="34" charset="0"/>
              </a:rPr>
              <a:t>UFO/</a:t>
            </a:r>
            <a:r>
              <a:rPr lang="en-US" altLang="en-US" sz="4000" kern="0" dirty="0" err="1" smtClean="0">
                <a:latin typeface="Calibri" panose="020F0502020204030204" pitchFamily="34" charset="0"/>
              </a:rPr>
              <a:t>OntoUML</a:t>
            </a:r>
            <a:r>
              <a:rPr lang="en-US" altLang="en-US" sz="4000" kern="0" dirty="0" smtClean="0">
                <a:latin typeface="Calibri" panose="020F0502020204030204" pitchFamily="34" charset="0"/>
              </a:rPr>
              <a:t>)</a:t>
            </a:r>
          </a:p>
          <a:p>
            <a:pPr marL="542925" indent="-542925">
              <a:lnSpc>
                <a:spcPct val="10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en-US" sz="4000" kern="0" dirty="0" smtClean="0">
                <a:latin typeface="Calibri" panose="020F0502020204030204" pitchFamily="34" charset="0"/>
              </a:rPr>
              <a:t>Model-driven </a:t>
            </a:r>
            <a:r>
              <a:rPr lang="en-US" altLang="en-US" sz="4000" kern="0" dirty="0">
                <a:latin typeface="Calibri" panose="020F0502020204030204" pitchFamily="34" charset="0"/>
              </a:rPr>
              <a:t>engineering (MDE</a:t>
            </a:r>
            <a:r>
              <a:rPr lang="en-US" altLang="en-US" sz="4000" kern="0" dirty="0" smtClean="0">
                <a:latin typeface="Calibri" panose="020F0502020204030204" pitchFamily="34" charset="0"/>
              </a:rPr>
              <a:t>): from Situation </a:t>
            </a:r>
            <a:r>
              <a:rPr lang="en-US" altLang="en-US" sz="4000" kern="0" dirty="0">
                <a:latin typeface="Calibri" panose="020F0502020204030204" pitchFamily="34" charset="0"/>
              </a:rPr>
              <a:t>Modeling Language (</a:t>
            </a:r>
            <a:r>
              <a:rPr lang="en-US" altLang="en-US" sz="4000" kern="0" dirty="0" smtClean="0">
                <a:latin typeface="Calibri" panose="020F0502020204030204" pitchFamily="34" charset="0"/>
              </a:rPr>
              <a:t>SML) to a rule-based system</a:t>
            </a:r>
          </a:p>
          <a:p>
            <a:pPr marL="542925" indent="-542925">
              <a:lnSpc>
                <a:spcPct val="10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en-US" sz="4000" kern="0" dirty="0" smtClean="0">
                <a:latin typeface="Calibri" panose="020F0502020204030204" pitchFamily="34" charset="0"/>
              </a:rPr>
              <a:t>Complex </a:t>
            </a:r>
            <a:r>
              <a:rPr lang="en-US" altLang="en-US" sz="4000" kern="0" dirty="0">
                <a:latin typeface="Calibri" panose="020F0502020204030204" pitchFamily="34" charset="0"/>
              </a:rPr>
              <a:t>event processing (CEP) </a:t>
            </a:r>
            <a:r>
              <a:rPr lang="en-US" altLang="en-US" sz="4000" kern="0" dirty="0" smtClean="0">
                <a:latin typeface="Calibri" panose="020F0502020204030204" pitchFamily="34" charset="0"/>
              </a:rPr>
              <a:t>mechanism for distributed </a:t>
            </a:r>
            <a:r>
              <a:rPr lang="en-US" altLang="en-US" sz="4000" kern="0" dirty="0" smtClean="0">
                <a:latin typeface="Calibri" panose="020F0502020204030204" pitchFamily="34" charset="0"/>
              </a:rPr>
              <a:t>situation </a:t>
            </a:r>
            <a:r>
              <a:rPr lang="en-US" altLang="en-US" sz="4000" kern="0" dirty="0">
                <a:latin typeface="Calibri" panose="020F0502020204030204" pitchFamily="34" charset="0"/>
              </a:rPr>
              <a:t>lifecycle </a:t>
            </a:r>
            <a:r>
              <a:rPr lang="en-US" altLang="en-US" sz="4000" kern="0" dirty="0" smtClean="0">
                <a:latin typeface="Calibri" panose="020F0502020204030204" pitchFamily="34" charset="0"/>
              </a:rPr>
              <a:t>management</a:t>
            </a:r>
            <a:endParaRPr lang="en-US" altLang="en-US" sz="4000" kern="0" dirty="0" smtClean="0">
              <a:latin typeface="Calibri" panose="020F0502020204030204" pitchFamily="34" charset="0"/>
            </a:endParaRPr>
          </a:p>
        </p:txBody>
      </p:sp>
      <p:sp>
        <p:nvSpPr>
          <p:cNvPr id="420" name="Rectangle 3"/>
          <p:cNvSpPr txBox="1">
            <a:spLocks noChangeArrowheads="1"/>
          </p:cNvSpPr>
          <p:nvPr/>
        </p:nvSpPr>
        <p:spPr bwMode="auto">
          <a:xfrm>
            <a:off x="16239899" y="40835757"/>
            <a:ext cx="14021768" cy="2106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208822" rIns="417643" bIns="208822"/>
          <a:lstStyle>
            <a:lvl1pPr marL="1167373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58006" indent="-1283385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3661630" indent="-1087612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4923260" indent="-1145618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6141385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8229601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0317816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12406031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14494247" indent="-1167373" algn="l" defTabSz="1087612" rtl="0" fontAlgn="base">
              <a:lnSpc>
                <a:spcPts val="11419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 smtClean="0">
                <a:latin typeface="Calibri" panose="020F0502020204030204" pitchFamily="34" charset="0"/>
              </a:rPr>
              <a:t>Daily supervisors:</a:t>
            </a:r>
            <a:r>
              <a:rPr lang="nl-NL" altLang="en-US" sz="2400" kern="0" dirty="0" smtClean="0">
                <a:latin typeface="Calibri" panose="020F0502020204030204" pitchFamily="34" charset="0"/>
              </a:rPr>
              <a:t> 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nl-NL" altLang="en-US" sz="2400" kern="0" dirty="0" err="1" smtClean="0">
                <a:latin typeface="Calibri" panose="020F0502020204030204" pitchFamily="34" charset="0"/>
              </a:rPr>
              <a:t>Luís</a:t>
            </a:r>
            <a:r>
              <a:rPr lang="nl-NL" altLang="en-US" sz="2400" kern="0" dirty="0" smtClean="0">
                <a:latin typeface="Calibri" panose="020F0502020204030204" pitchFamily="34" charset="0"/>
              </a:rPr>
              <a:t> </a:t>
            </a:r>
            <a:r>
              <a:rPr lang="nl-NL" altLang="en-US" sz="2400" kern="0" dirty="0" err="1" smtClean="0">
                <a:latin typeface="Calibri" panose="020F0502020204030204" pitchFamily="34" charset="0"/>
              </a:rPr>
              <a:t>Ferreira</a:t>
            </a:r>
            <a:r>
              <a:rPr lang="nl-NL" altLang="en-US" sz="2400" kern="0" dirty="0" smtClean="0">
                <a:latin typeface="Calibri" panose="020F0502020204030204" pitchFamily="34" charset="0"/>
              </a:rPr>
              <a:t> </a:t>
            </a:r>
            <a:r>
              <a:rPr lang="nl-NL" altLang="en-US" sz="2400" kern="0" dirty="0" err="1" smtClean="0">
                <a:latin typeface="Calibri" panose="020F0502020204030204" pitchFamily="34" charset="0"/>
              </a:rPr>
              <a:t>Pires</a:t>
            </a:r>
            <a:r>
              <a:rPr lang="pt-BR" sz="2400" b="1" baseline="30000" dirty="0">
                <a:latin typeface="Calibri" panose="020F0502020204030204" pitchFamily="34" charset="0"/>
              </a:rPr>
              <a:t> </a:t>
            </a:r>
            <a:r>
              <a:rPr lang="pt-BR" sz="2400" b="1" baseline="30000" dirty="0" smtClean="0">
                <a:latin typeface="Calibri" panose="020F0502020204030204" pitchFamily="34" charset="0"/>
              </a:rPr>
              <a:t>1</a:t>
            </a:r>
            <a:r>
              <a:rPr lang="nl-NL" altLang="en-US" sz="2400" kern="0" dirty="0" smtClean="0">
                <a:latin typeface="Calibri" panose="020F0502020204030204" pitchFamily="34" charset="0"/>
              </a:rPr>
              <a:t>, Marten J. van </a:t>
            </a:r>
            <a:r>
              <a:rPr lang="nl-NL" altLang="en-US" sz="2400" kern="0" dirty="0" err="1" smtClean="0">
                <a:latin typeface="Calibri" panose="020F0502020204030204" pitchFamily="34" charset="0"/>
              </a:rPr>
              <a:t>Sinderen</a:t>
            </a:r>
            <a:r>
              <a:rPr lang="pt-BR" sz="2400" b="1" baseline="30000" dirty="0">
                <a:latin typeface="Calibri" panose="020F0502020204030204" pitchFamily="34" charset="0"/>
              </a:rPr>
              <a:t> 1</a:t>
            </a:r>
            <a:r>
              <a:rPr lang="nl-NL" altLang="en-US" sz="2400" kern="0" dirty="0" smtClean="0">
                <a:latin typeface="Calibri" panose="020F0502020204030204" pitchFamily="34" charset="0"/>
              </a:rPr>
              <a:t>, Patricia D. Costa</a:t>
            </a:r>
            <a:r>
              <a:rPr lang="pt-BR" sz="2400" b="1" baseline="30000" dirty="0" smtClean="0">
                <a:latin typeface="Calibri" panose="020F0502020204030204" pitchFamily="34" charset="0"/>
              </a:rPr>
              <a:t> 2</a:t>
            </a:r>
            <a:endParaRPr lang="nl-NL" altLang="en-US" sz="2800" kern="0" dirty="0" smtClean="0">
              <a:latin typeface="Calibri" panose="020F0502020204030204" pitchFamily="34" charset="0"/>
            </a:endParaRP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pt-BR" sz="2000" b="1" baseline="30000" dirty="0" smtClean="0">
                <a:latin typeface="Calibri" panose="020F0502020204030204" pitchFamily="34" charset="0"/>
              </a:rPr>
              <a:t>1 </a:t>
            </a:r>
            <a:r>
              <a:rPr lang="en-US" altLang="en-US" sz="2000" kern="0" dirty="0" smtClean="0">
                <a:latin typeface="Calibri" panose="020F0502020204030204" pitchFamily="34" charset="0"/>
              </a:rPr>
              <a:t>Services, Cyber-security and Safety (SCS) group, University of </a:t>
            </a:r>
            <a:r>
              <a:rPr lang="en-US" altLang="en-US" sz="2000" kern="0" dirty="0" err="1" smtClean="0">
                <a:latin typeface="Calibri" panose="020F0502020204030204" pitchFamily="34" charset="0"/>
              </a:rPr>
              <a:t>Twente</a:t>
            </a:r>
            <a:r>
              <a:rPr lang="en-US" altLang="en-US" sz="2000" kern="0" dirty="0" smtClean="0">
                <a:latin typeface="Calibri" panose="020F0502020204030204" pitchFamily="34" charset="0"/>
              </a:rPr>
              <a:t> (UT), Netherlands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pt-BR" sz="2000" b="1" baseline="30000" dirty="0" smtClean="0">
                <a:latin typeface="Calibri" panose="020F0502020204030204" pitchFamily="34" charset="0"/>
              </a:rPr>
              <a:t>2 </a:t>
            </a:r>
            <a:r>
              <a:rPr lang="nl-NL" altLang="en-US" sz="2000" kern="0" dirty="0" smtClean="0">
                <a:latin typeface="Calibri" panose="020F0502020204030204" pitchFamily="34" charset="0"/>
              </a:rPr>
              <a:t>Computer </a:t>
            </a:r>
            <a:r>
              <a:rPr lang="nl-NL" altLang="en-US" sz="2000" kern="0" dirty="0" err="1" smtClean="0">
                <a:latin typeface="Calibri" panose="020F0502020204030204" pitchFamily="34" charset="0"/>
              </a:rPr>
              <a:t>Science</a:t>
            </a:r>
            <a:r>
              <a:rPr lang="nl-NL" altLang="en-US" sz="2000" kern="0" dirty="0" smtClean="0">
                <a:latin typeface="Calibri" panose="020F0502020204030204" pitchFamily="34" charset="0"/>
              </a:rPr>
              <a:t> </a:t>
            </a:r>
            <a:r>
              <a:rPr lang="nl-NL" altLang="en-US" sz="2000" kern="0" dirty="0" err="1" smtClean="0">
                <a:latin typeface="Calibri" panose="020F0502020204030204" pitchFamily="34" charset="0"/>
              </a:rPr>
              <a:t>Department</a:t>
            </a:r>
            <a:r>
              <a:rPr lang="nl-NL" altLang="en-US" sz="2000" kern="0" dirty="0" smtClean="0">
                <a:latin typeface="Calibri" panose="020F0502020204030204" pitchFamily="34" charset="0"/>
              </a:rPr>
              <a:t>, Federal University of </a:t>
            </a:r>
            <a:r>
              <a:rPr lang="nl-NL" altLang="en-US" sz="2000" kern="0" dirty="0" err="1" smtClean="0">
                <a:latin typeface="Calibri" panose="020F0502020204030204" pitchFamily="34" charset="0"/>
              </a:rPr>
              <a:t>Espírito</a:t>
            </a:r>
            <a:r>
              <a:rPr lang="nl-NL" altLang="en-US" sz="2000" kern="0" dirty="0" smtClean="0">
                <a:latin typeface="Calibri" panose="020F0502020204030204" pitchFamily="34" charset="0"/>
              </a:rPr>
              <a:t> Santo (UFES), Brazil</a:t>
            </a:r>
            <a:endParaRPr lang="nl-NL" altLang="en-US" sz="2800" kern="0" dirty="0" smtClean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TIT A0-poster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angepast 1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CTIT A0-poster</Template>
  <TotalTime>42</TotalTime>
  <Words>330</Words>
  <Application>Microsoft Office PowerPoint</Application>
  <PresentationFormat>Custom</PresentationFormat>
  <Paragraphs>74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CTIT A0-poster</vt:lpstr>
      <vt:lpstr>Supporting Disaster Management: A Framework for the Development of Situation Aware Applications</vt:lpstr>
    </vt:vector>
  </TitlesOfParts>
  <Company>University of Twente - ICTS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Moreira, João Luiz Rebelo (EWI)</dc:creator>
  <cp:lastModifiedBy>Windows User</cp:lastModifiedBy>
  <cp:revision>458</cp:revision>
  <dcterms:created xsi:type="dcterms:W3CDTF">2015-04-21T15:58:11Z</dcterms:created>
  <dcterms:modified xsi:type="dcterms:W3CDTF">2015-05-05T12:31:02Z</dcterms:modified>
</cp:coreProperties>
</file>